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2.xml" ContentType="application/vnd.openxmlformats-officedocument.presentationml.comments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97"/>
  </p:notesMasterIdLst>
  <p:sldIdLst>
    <p:sldId id="351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280" r:id="rId76"/>
    <p:sldId id="281" r:id="rId77"/>
    <p:sldId id="282" r:id="rId78"/>
    <p:sldId id="283" r:id="rId79"/>
    <p:sldId id="284" r:id="rId80"/>
    <p:sldId id="285" r:id="rId81"/>
    <p:sldId id="286" r:id="rId82"/>
    <p:sldId id="287" r:id="rId83"/>
    <p:sldId id="288" r:id="rId84"/>
    <p:sldId id="289" r:id="rId85"/>
    <p:sldId id="290" r:id="rId86"/>
    <p:sldId id="291" r:id="rId87"/>
    <p:sldId id="292" r:id="rId88"/>
    <p:sldId id="293" r:id="rId89"/>
    <p:sldId id="294" r:id="rId90"/>
    <p:sldId id="295" r:id="rId91"/>
    <p:sldId id="296" r:id="rId92"/>
    <p:sldId id="297" r:id="rId93"/>
    <p:sldId id="298" r:id="rId94"/>
    <p:sldId id="349" r:id="rId95"/>
    <p:sldId id="350" r:id="rId96"/>
  </p:sldIdLst>
  <p:sldSz cx="9144000" cy="5143500" type="screen16x9"/>
  <p:notesSz cx="6858000" cy="9144000"/>
  <p:embeddedFontLst>
    <p:embeddedFont>
      <p:font typeface="Cavolini" panose="03000502040302020204" pitchFamily="66" charset="0"/>
      <p:regular r:id="rId98"/>
      <p:bold r:id="rId99"/>
      <p:italic r:id="rId100"/>
      <p:boldItalic r:id="rId101"/>
    </p:embeddedFont>
    <p:embeddedFont>
      <p:font typeface="Merienda" pitchFamily="2" charset="77"/>
      <p:regular r:id="rId102"/>
      <p:bold r:id="rId103"/>
    </p:embeddedFont>
    <p:embeddedFont>
      <p:font typeface="Merienda Black" pitchFamily="2" charset="77"/>
      <p:bold r:id="rId104"/>
    </p:embeddedFont>
    <p:embeddedFont>
      <p:font typeface="Merienda ExtraBold" pitchFamily="2" charset="77"/>
      <p:bold r:id="rId10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nnon Waterston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FCD9"/>
    <a:srgbClr val="8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013BAE-7ACF-43D8-BD96-78EE9158D3D8}">
  <a:tblStyle styleId="{F3013BAE-7ACF-43D8-BD96-78EE9158D3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17"/>
    <p:restoredTop sz="94694"/>
  </p:normalViewPr>
  <p:slideViewPr>
    <p:cSldViewPr snapToGrid="0">
      <p:cViewPr varScale="1">
        <p:scale>
          <a:sx n="146" d="100"/>
          <a:sy n="146" d="100"/>
        </p:scale>
        <p:origin x="176" y="4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6.fntdata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104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3.fntdata"/><Relationship Id="rId105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font" Target="fonts/font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26T14:58:34.483" idx="1">
    <p:pos x="6000" y="0"/>
    <p:text>fix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26T15:41:14.439" idx="2">
    <p:pos x="6000" y="0"/>
    <p:text>fix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28T16:55:59.627" idx="3">
    <p:pos x="6000" y="0"/>
    <p:text>insert blood flow inbetween
slide transicion tot he next slide right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28T18:07:15.047" idx="4">
    <p:pos x="6000" y="0"/>
    <p:text>explosion of burst sound</p:tex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C3550C-B71B-40E4-A08C-8750B4F43E5C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0C3D94-BA14-4029-9621-A4BD0A10E0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F</a:t>
          </a:r>
          <a:r>
            <a:rPr lang="fr-FR" dirty="0" err="1">
              <a:solidFill>
                <a:schemeClr val="bg1"/>
              </a:solidFill>
            </a:rPr>
            <a:t>atigue</a:t>
          </a:r>
          <a:endParaRPr lang="en-US" dirty="0">
            <a:solidFill>
              <a:schemeClr val="bg1"/>
            </a:solidFill>
          </a:endParaRPr>
        </a:p>
      </dgm:t>
    </dgm:pt>
    <dgm:pt modelId="{67B7E56C-53E7-4BF3-A838-8B4B343BB9C0}" type="parTrans" cxnId="{32D0D664-E28A-4254-A3A8-CBAE07D1F2E6}">
      <dgm:prSet/>
      <dgm:spPr/>
      <dgm:t>
        <a:bodyPr/>
        <a:lstStyle/>
        <a:p>
          <a:endParaRPr lang="en-US"/>
        </a:p>
      </dgm:t>
    </dgm:pt>
    <dgm:pt modelId="{6EE2C7EB-3AAB-456A-A348-FEEB740230F1}" type="sibTrans" cxnId="{32D0D664-E28A-4254-A3A8-CBAE07D1F2E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36D7F90-CE55-4CA0-8645-8E0F1C013F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D</a:t>
          </a:r>
          <a:r>
            <a:rPr lang="fr-FR" dirty="0" err="1">
              <a:solidFill>
                <a:schemeClr val="bg1"/>
              </a:solidFill>
            </a:rPr>
            <a:t>ouleurs</a:t>
          </a:r>
          <a:r>
            <a:rPr lang="fr-FR" dirty="0">
              <a:solidFill>
                <a:schemeClr val="bg1"/>
              </a:solidFill>
            </a:rPr>
            <a:t> articulaires</a:t>
          </a:r>
          <a:endParaRPr lang="en-US" dirty="0">
            <a:solidFill>
              <a:schemeClr val="bg1"/>
            </a:solidFill>
          </a:endParaRPr>
        </a:p>
      </dgm:t>
    </dgm:pt>
    <dgm:pt modelId="{0FF7588B-9D17-4E95-9445-D538CFBB1A57}" type="parTrans" cxnId="{2C96C43D-C768-4212-BA7B-A7B7A399DD02}">
      <dgm:prSet/>
      <dgm:spPr/>
      <dgm:t>
        <a:bodyPr/>
        <a:lstStyle/>
        <a:p>
          <a:endParaRPr lang="en-US"/>
        </a:p>
      </dgm:t>
    </dgm:pt>
    <dgm:pt modelId="{9B05D652-1C03-4D7C-91D7-F738189ED696}" type="sibTrans" cxnId="{2C96C43D-C768-4212-BA7B-A7B7A399DD0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8A33F61-E5B5-4605-B4A1-CC6DDC678785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chemeClr val="bg1"/>
              </a:solidFill>
            </a:rPr>
            <a:t>Céphalées</a:t>
          </a:r>
          <a:endParaRPr lang="en-US" dirty="0">
            <a:solidFill>
              <a:schemeClr val="bg1"/>
            </a:solidFill>
          </a:endParaRPr>
        </a:p>
      </dgm:t>
    </dgm:pt>
    <dgm:pt modelId="{0797AA08-0870-4C25-A67C-41A510F836A7}" type="parTrans" cxnId="{3119FB46-B65A-4A58-873E-A02DE0416AAB}">
      <dgm:prSet/>
      <dgm:spPr/>
      <dgm:t>
        <a:bodyPr/>
        <a:lstStyle/>
        <a:p>
          <a:endParaRPr lang="en-US"/>
        </a:p>
      </dgm:t>
    </dgm:pt>
    <dgm:pt modelId="{84CAC3AB-7563-4E42-B585-D910FB66295C}" type="sibTrans" cxnId="{3119FB46-B65A-4A58-873E-A02DE0416AA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4235E1A-E810-4992-83A7-700CF2FD7023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chemeClr val="bg1"/>
              </a:solidFill>
            </a:rPr>
            <a:t>Anxiété</a:t>
          </a:r>
          <a:endParaRPr lang="en-US" dirty="0">
            <a:solidFill>
              <a:schemeClr val="bg1"/>
            </a:solidFill>
          </a:endParaRPr>
        </a:p>
      </dgm:t>
    </dgm:pt>
    <dgm:pt modelId="{64951516-85F7-4962-AB4D-E2208F280F37}" type="parTrans" cxnId="{A2DD4CAF-7A78-400A-BD52-03ED6D355F98}">
      <dgm:prSet/>
      <dgm:spPr/>
      <dgm:t>
        <a:bodyPr/>
        <a:lstStyle/>
        <a:p>
          <a:endParaRPr lang="en-US"/>
        </a:p>
      </dgm:t>
    </dgm:pt>
    <dgm:pt modelId="{8C9E4EB4-040C-4158-A581-AF9DA8708A6C}" type="sibTrans" cxnId="{A2DD4CAF-7A78-400A-BD52-03ED6D355F9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5DA5356-DCCB-4318-AF4C-0FA220792CBD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chemeClr val="bg1"/>
              </a:solidFill>
            </a:rPr>
            <a:t>Sueurs nocturnes</a:t>
          </a:r>
          <a:endParaRPr lang="en-US" dirty="0">
            <a:solidFill>
              <a:schemeClr val="bg1"/>
            </a:solidFill>
          </a:endParaRPr>
        </a:p>
      </dgm:t>
    </dgm:pt>
    <dgm:pt modelId="{DDA2DD49-11A7-4976-A517-F44D3B81A3CB}" type="parTrans" cxnId="{749446C3-CA45-4279-84B3-C5A0B8B456A6}">
      <dgm:prSet/>
      <dgm:spPr/>
      <dgm:t>
        <a:bodyPr/>
        <a:lstStyle/>
        <a:p>
          <a:endParaRPr lang="en-US"/>
        </a:p>
      </dgm:t>
    </dgm:pt>
    <dgm:pt modelId="{57837711-E8F3-473E-B83F-0C013DF26BC4}" type="sibTrans" cxnId="{749446C3-CA45-4279-84B3-C5A0B8B456A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E8044C1-E316-4515-9205-EFC98F4B52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S</a:t>
          </a:r>
          <a:r>
            <a:rPr lang="fr-FR" dirty="0" err="1">
              <a:solidFill>
                <a:schemeClr val="bg1"/>
              </a:solidFill>
            </a:rPr>
            <a:t>yndrome</a:t>
          </a:r>
          <a:r>
            <a:rPr lang="fr-FR" dirty="0">
              <a:solidFill>
                <a:schemeClr val="bg1"/>
              </a:solidFill>
            </a:rPr>
            <a:t> de Raynaud</a:t>
          </a:r>
          <a:endParaRPr lang="en-US" dirty="0">
            <a:solidFill>
              <a:schemeClr val="bg1"/>
            </a:solidFill>
          </a:endParaRPr>
        </a:p>
      </dgm:t>
    </dgm:pt>
    <dgm:pt modelId="{790BAB90-232E-4BB7-8DC7-7FC71C42C127}" type="parTrans" cxnId="{8A41A22C-48D5-4BB2-8E33-B6203C9FD339}">
      <dgm:prSet/>
      <dgm:spPr/>
      <dgm:t>
        <a:bodyPr/>
        <a:lstStyle/>
        <a:p>
          <a:endParaRPr lang="en-US"/>
        </a:p>
      </dgm:t>
    </dgm:pt>
    <dgm:pt modelId="{6A59D7CB-419D-4A47-A75E-BA8A3A5DD62E}" type="sibTrans" cxnId="{8A41A22C-48D5-4BB2-8E33-B6203C9FD339}">
      <dgm:prSet/>
      <dgm:spPr/>
      <dgm:t>
        <a:bodyPr/>
        <a:lstStyle/>
        <a:p>
          <a:endParaRPr lang="en-US"/>
        </a:p>
      </dgm:t>
    </dgm:pt>
    <dgm:pt modelId="{7E4223B7-F975-41E5-BF06-9A09A4B9435C}" type="pres">
      <dgm:prSet presAssocID="{D4C3550C-B71B-40E4-A08C-8750B4F43E5C}" presName="root" presStyleCnt="0">
        <dgm:presLayoutVars>
          <dgm:dir/>
          <dgm:resizeHandles val="exact"/>
        </dgm:presLayoutVars>
      </dgm:prSet>
      <dgm:spPr/>
    </dgm:pt>
    <dgm:pt modelId="{C08E9EB3-AF55-435D-A053-1C2090931542}" type="pres">
      <dgm:prSet presAssocID="{D4C3550C-B71B-40E4-A08C-8750B4F43E5C}" presName="container" presStyleCnt="0">
        <dgm:presLayoutVars>
          <dgm:dir/>
          <dgm:resizeHandles val="exact"/>
        </dgm:presLayoutVars>
      </dgm:prSet>
      <dgm:spPr/>
    </dgm:pt>
    <dgm:pt modelId="{AC54DFF7-BCFE-4D72-B9D9-A1016C588C00}" type="pres">
      <dgm:prSet presAssocID="{E20C3D94-BA14-4029-9621-A4BD0A10E02D}" presName="compNode" presStyleCnt="0"/>
      <dgm:spPr/>
    </dgm:pt>
    <dgm:pt modelId="{C05B1804-2F9F-4615-996D-2A2832F1BD35}" type="pres">
      <dgm:prSet presAssocID="{E20C3D94-BA14-4029-9621-A4BD0A10E02D}" presName="iconBgRect" presStyleLbl="bgShp" presStyleIdx="0" presStyleCnt="6"/>
      <dgm:spPr/>
    </dgm:pt>
    <dgm:pt modelId="{3C29B0F3-E19E-4C40-A20E-9A96F9F5C103}" type="pres">
      <dgm:prSet presAssocID="{E20C3D94-BA14-4029-9621-A4BD0A10E02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leep"/>
        </a:ext>
      </dgm:extLst>
    </dgm:pt>
    <dgm:pt modelId="{68BAC4FC-75C1-4843-805E-0E454D581735}" type="pres">
      <dgm:prSet presAssocID="{E20C3D94-BA14-4029-9621-A4BD0A10E02D}" presName="spaceRect" presStyleCnt="0"/>
      <dgm:spPr/>
    </dgm:pt>
    <dgm:pt modelId="{7DB9F7D0-6574-410A-A404-C72BA7B3C6AB}" type="pres">
      <dgm:prSet presAssocID="{E20C3D94-BA14-4029-9621-A4BD0A10E02D}" presName="textRect" presStyleLbl="revTx" presStyleIdx="0" presStyleCnt="6">
        <dgm:presLayoutVars>
          <dgm:chMax val="1"/>
          <dgm:chPref val="1"/>
        </dgm:presLayoutVars>
      </dgm:prSet>
      <dgm:spPr/>
    </dgm:pt>
    <dgm:pt modelId="{B5952CC9-2394-4974-8A7B-5FE7AEFACB86}" type="pres">
      <dgm:prSet presAssocID="{6EE2C7EB-3AAB-456A-A348-FEEB740230F1}" presName="sibTrans" presStyleLbl="sibTrans2D1" presStyleIdx="0" presStyleCnt="0"/>
      <dgm:spPr/>
    </dgm:pt>
    <dgm:pt modelId="{A7E42259-3131-4A8D-A4A2-17F6F323D53F}" type="pres">
      <dgm:prSet presAssocID="{936D7F90-CE55-4CA0-8645-8E0F1C013F62}" presName="compNode" presStyleCnt="0"/>
      <dgm:spPr/>
    </dgm:pt>
    <dgm:pt modelId="{AA261C39-2646-4AC8-81E7-4400C25AA911}" type="pres">
      <dgm:prSet presAssocID="{936D7F90-CE55-4CA0-8645-8E0F1C013F62}" presName="iconBgRect" presStyleLbl="bgShp" presStyleIdx="1" presStyleCnt="6"/>
      <dgm:spPr/>
    </dgm:pt>
    <dgm:pt modelId="{1B16F470-85B1-48E2-9527-CF7545489C8E}" type="pres">
      <dgm:prSet presAssocID="{936D7F90-CE55-4CA0-8645-8E0F1C013F6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d Face with No Fill"/>
        </a:ext>
      </dgm:extLst>
    </dgm:pt>
    <dgm:pt modelId="{7D2562D9-4900-424E-930E-27491A759C3A}" type="pres">
      <dgm:prSet presAssocID="{936D7F90-CE55-4CA0-8645-8E0F1C013F62}" presName="spaceRect" presStyleCnt="0"/>
      <dgm:spPr/>
    </dgm:pt>
    <dgm:pt modelId="{CA69B216-E314-42E9-BDEB-95545356563D}" type="pres">
      <dgm:prSet presAssocID="{936D7F90-CE55-4CA0-8645-8E0F1C013F62}" presName="textRect" presStyleLbl="revTx" presStyleIdx="1" presStyleCnt="6">
        <dgm:presLayoutVars>
          <dgm:chMax val="1"/>
          <dgm:chPref val="1"/>
        </dgm:presLayoutVars>
      </dgm:prSet>
      <dgm:spPr/>
    </dgm:pt>
    <dgm:pt modelId="{33A6DC07-6176-4092-9B0C-07A57963125E}" type="pres">
      <dgm:prSet presAssocID="{9B05D652-1C03-4D7C-91D7-F738189ED696}" presName="sibTrans" presStyleLbl="sibTrans2D1" presStyleIdx="0" presStyleCnt="0"/>
      <dgm:spPr/>
    </dgm:pt>
    <dgm:pt modelId="{D0C4F06B-1181-4B1E-AEE6-5BCCA3BAC7F3}" type="pres">
      <dgm:prSet presAssocID="{B8A33F61-E5B5-4605-B4A1-CC6DDC678785}" presName="compNode" presStyleCnt="0"/>
      <dgm:spPr/>
    </dgm:pt>
    <dgm:pt modelId="{612A2671-7925-424C-9402-EA05B46C8BE9}" type="pres">
      <dgm:prSet presAssocID="{B8A33F61-E5B5-4605-B4A1-CC6DDC678785}" presName="iconBgRect" presStyleLbl="bgShp" presStyleIdx="2" presStyleCnt="6"/>
      <dgm:spPr/>
    </dgm:pt>
    <dgm:pt modelId="{9DD9BCA9-7B2F-49CA-8CC9-77168D99E9C5}" type="pres">
      <dgm:prSet presAssocID="{B8A33F61-E5B5-4605-B4A1-CC6DDC67878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985D887B-08EB-4E55-87AF-B67BAF798CC6}" type="pres">
      <dgm:prSet presAssocID="{B8A33F61-E5B5-4605-B4A1-CC6DDC678785}" presName="spaceRect" presStyleCnt="0"/>
      <dgm:spPr/>
    </dgm:pt>
    <dgm:pt modelId="{AE136C6B-5DD8-471A-8DE2-641CABFD2D9E}" type="pres">
      <dgm:prSet presAssocID="{B8A33F61-E5B5-4605-B4A1-CC6DDC678785}" presName="textRect" presStyleLbl="revTx" presStyleIdx="2" presStyleCnt="6">
        <dgm:presLayoutVars>
          <dgm:chMax val="1"/>
          <dgm:chPref val="1"/>
        </dgm:presLayoutVars>
      </dgm:prSet>
      <dgm:spPr/>
    </dgm:pt>
    <dgm:pt modelId="{AB0322D0-46A7-4BF9-9C72-DE7EAEBB7742}" type="pres">
      <dgm:prSet presAssocID="{84CAC3AB-7563-4E42-B585-D910FB66295C}" presName="sibTrans" presStyleLbl="sibTrans2D1" presStyleIdx="0" presStyleCnt="0"/>
      <dgm:spPr/>
    </dgm:pt>
    <dgm:pt modelId="{7502C2BA-5CEC-4D68-8830-0D1B5F57EF8E}" type="pres">
      <dgm:prSet presAssocID="{C4235E1A-E810-4992-83A7-700CF2FD7023}" presName="compNode" presStyleCnt="0"/>
      <dgm:spPr/>
    </dgm:pt>
    <dgm:pt modelId="{759B7C4A-C3AE-4EE4-A815-52A8EFA54C9F}" type="pres">
      <dgm:prSet presAssocID="{C4235E1A-E810-4992-83A7-700CF2FD7023}" presName="iconBgRect" presStyleLbl="bgShp" presStyleIdx="3" presStyleCnt="6"/>
      <dgm:spPr/>
    </dgm:pt>
    <dgm:pt modelId="{FB32FC6B-B001-4205-A25D-EFC18170DA12}" type="pres">
      <dgm:prSet presAssocID="{C4235E1A-E810-4992-83A7-700CF2FD7023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rried Face with No Fill"/>
        </a:ext>
      </dgm:extLst>
    </dgm:pt>
    <dgm:pt modelId="{2177B97E-0B1B-4E1C-A9B2-6CDCC1B86BFF}" type="pres">
      <dgm:prSet presAssocID="{C4235E1A-E810-4992-83A7-700CF2FD7023}" presName="spaceRect" presStyleCnt="0"/>
      <dgm:spPr/>
    </dgm:pt>
    <dgm:pt modelId="{6143EEC0-A3D2-40D7-80BF-9FDF6A92CFF1}" type="pres">
      <dgm:prSet presAssocID="{C4235E1A-E810-4992-83A7-700CF2FD7023}" presName="textRect" presStyleLbl="revTx" presStyleIdx="3" presStyleCnt="6">
        <dgm:presLayoutVars>
          <dgm:chMax val="1"/>
          <dgm:chPref val="1"/>
        </dgm:presLayoutVars>
      </dgm:prSet>
      <dgm:spPr/>
    </dgm:pt>
    <dgm:pt modelId="{301609E3-34BB-4A04-910F-6AB195032AF1}" type="pres">
      <dgm:prSet presAssocID="{8C9E4EB4-040C-4158-A581-AF9DA8708A6C}" presName="sibTrans" presStyleLbl="sibTrans2D1" presStyleIdx="0" presStyleCnt="0"/>
      <dgm:spPr/>
    </dgm:pt>
    <dgm:pt modelId="{75EF0F29-6FE0-43C5-B7D0-7C1DCFA20C18}" type="pres">
      <dgm:prSet presAssocID="{B5DA5356-DCCB-4318-AF4C-0FA220792CBD}" presName="compNode" presStyleCnt="0"/>
      <dgm:spPr/>
    </dgm:pt>
    <dgm:pt modelId="{C0F7361B-3745-46C4-AC2E-7074CE121CAD}" type="pres">
      <dgm:prSet presAssocID="{B5DA5356-DCCB-4318-AF4C-0FA220792CBD}" presName="iconBgRect" presStyleLbl="bgShp" presStyleIdx="4" presStyleCnt="6"/>
      <dgm:spPr/>
    </dgm:pt>
    <dgm:pt modelId="{9B33ED8A-C63E-4B93-8FB0-F1A758660EA8}" type="pres">
      <dgm:prSet presAssocID="{B5DA5356-DCCB-4318-AF4C-0FA220792CB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3351BDAF-7D5C-41AE-BFC3-9742E61F2463}" type="pres">
      <dgm:prSet presAssocID="{B5DA5356-DCCB-4318-AF4C-0FA220792CBD}" presName="spaceRect" presStyleCnt="0"/>
      <dgm:spPr/>
    </dgm:pt>
    <dgm:pt modelId="{AD877A1D-E00F-4AC4-BED5-93FAF75CE536}" type="pres">
      <dgm:prSet presAssocID="{B5DA5356-DCCB-4318-AF4C-0FA220792CBD}" presName="textRect" presStyleLbl="revTx" presStyleIdx="4" presStyleCnt="6">
        <dgm:presLayoutVars>
          <dgm:chMax val="1"/>
          <dgm:chPref val="1"/>
        </dgm:presLayoutVars>
      </dgm:prSet>
      <dgm:spPr/>
    </dgm:pt>
    <dgm:pt modelId="{601FD337-AC89-408B-9562-334C7B70B9DF}" type="pres">
      <dgm:prSet presAssocID="{57837711-E8F3-473E-B83F-0C013DF26BC4}" presName="sibTrans" presStyleLbl="sibTrans2D1" presStyleIdx="0" presStyleCnt="0"/>
      <dgm:spPr/>
    </dgm:pt>
    <dgm:pt modelId="{203C97BB-8AE7-4BFA-9A35-E5CCF4DD2E7D}" type="pres">
      <dgm:prSet presAssocID="{8E8044C1-E316-4515-9205-EFC98F4B525C}" presName="compNode" presStyleCnt="0"/>
      <dgm:spPr/>
    </dgm:pt>
    <dgm:pt modelId="{07EE3CF5-D9B4-44F4-98AD-56402FD22CEC}" type="pres">
      <dgm:prSet presAssocID="{8E8044C1-E316-4515-9205-EFC98F4B525C}" presName="iconBgRect" presStyleLbl="bgShp" presStyleIdx="5" presStyleCnt="6"/>
      <dgm:spPr/>
    </dgm:pt>
    <dgm:pt modelId="{ED64D23B-04C8-4E50-ADF0-92C67FDF0288}" type="pres">
      <dgm:prSet presAssocID="{8E8044C1-E316-4515-9205-EFC98F4B525C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966F4F45-43D5-4A35-8AEA-9141B58632A6}" type="pres">
      <dgm:prSet presAssocID="{8E8044C1-E316-4515-9205-EFC98F4B525C}" presName="spaceRect" presStyleCnt="0"/>
      <dgm:spPr/>
    </dgm:pt>
    <dgm:pt modelId="{7971EA52-A6C7-430C-85AB-DE84D0DAFA68}" type="pres">
      <dgm:prSet presAssocID="{8E8044C1-E316-4515-9205-EFC98F4B525C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8A41A22C-48D5-4BB2-8E33-B6203C9FD339}" srcId="{D4C3550C-B71B-40E4-A08C-8750B4F43E5C}" destId="{8E8044C1-E316-4515-9205-EFC98F4B525C}" srcOrd="5" destOrd="0" parTransId="{790BAB90-232E-4BB7-8DC7-7FC71C42C127}" sibTransId="{6A59D7CB-419D-4A47-A75E-BA8A3A5DD62E}"/>
    <dgm:cxn modelId="{1F12D42D-33CF-4764-91F5-936AC2EA3888}" type="presOf" srcId="{9B05D652-1C03-4D7C-91D7-F738189ED696}" destId="{33A6DC07-6176-4092-9B0C-07A57963125E}" srcOrd="0" destOrd="0" presId="urn:microsoft.com/office/officeart/2018/2/layout/IconCircleList"/>
    <dgm:cxn modelId="{2C96C43D-C768-4212-BA7B-A7B7A399DD02}" srcId="{D4C3550C-B71B-40E4-A08C-8750B4F43E5C}" destId="{936D7F90-CE55-4CA0-8645-8E0F1C013F62}" srcOrd="1" destOrd="0" parTransId="{0FF7588B-9D17-4E95-9445-D538CFBB1A57}" sibTransId="{9B05D652-1C03-4D7C-91D7-F738189ED696}"/>
    <dgm:cxn modelId="{D6491340-CE19-4C83-AAAC-7AC5D17E2ADF}" type="presOf" srcId="{84CAC3AB-7563-4E42-B585-D910FB66295C}" destId="{AB0322D0-46A7-4BF9-9C72-DE7EAEBB7742}" srcOrd="0" destOrd="0" presId="urn:microsoft.com/office/officeart/2018/2/layout/IconCircleList"/>
    <dgm:cxn modelId="{3119FB46-B65A-4A58-873E-A02DE0416AAB}" srcId="{D4C3550C-B71B-40E4-A08C-8750B4F43E5C}" destId="{B8A33F61-E5B5-4605-B4A1-CC6DDC678785}" srcOrd="2" destOrd="0" parTransId="{0797AA08-0870-4C25-A67C-41A510F836A7}" sibTransId="{84CAC3AB-7563-4E42-B585-D910FB66295C}"/>
    <dgm:cxn modelId="{32D0D664-E28A-4254-A3A8-CBAE07D1F2E6}" srcId="{D4C3550C-B71B-40E4-A08C-8750B4F43E5C}" destId="{E20C3D94-BA14-4029-9621-A4BD0A10E02D}" srcOrd="0" destOrd="0" parTransId="{67B7E56C-53E7-4BF3-A838-8B4B343BB9C0}" sibTransId="{6EE2C7EB-3AAB-456A-A348-FEEB740230F1}"/>
    <dgm:cxn modelId="{28050A67-A99E-48DE-BB07-1B9CC10E5382}" type="presOf" srcId="{E20C3D94-BA14-4029-9621-A4BD0A10E02D}" destId="{7DB9F7D0-6574-410A-A404-C72BA7B3C6AB}" srcOrd="0" destOrd="0" presId="urn:microsoft.com/office/officeart/2018/2/layout/IconCircleList"/>
    <dgm:cxn modelId="{E7277869-6E0B-47E3-A563-F43BDC520B41}" type="presOf" srcId="{D4C3550C-B71B-40E4-A08C-8750B4F43E5C}" destId="{7E4223B7-F975-41E5-BF06-9A09A4B9435C}" srcOrd="0" destOrd="0" presId="urn:microsoft.com/office/officeart/2018/2/layout/IconCircleList"/>
    <dgm:cxn modelId="{AEBB7887-8C65-43AB-A856-B72957CF8639}" type="presOf" srcId="{57837711-E8F3-473E-B83F-0C013DF26BC4}" destId="{601FD337-AC89-408B-9562-334C7B70B9DF}" srcOrd="0" destOrd="0" presId="urn:microsoft.com/office/officeart/2018/2/layout/IconCircleList"/>
    <dgm:cxn modelId="{25C9618A-C0E9-4061-8F15-6E72CCBA6658}" type="presOf" srcId="{B8A33F61-E5B5-4605-B4A1-CC6DDC678785}" destId="{AE136C6B-5DD8-471A-8DE2-641CABFD2D9E}" srcOrd="0" destOrd="0" presId="urn:microsoft.com/office/officeart/2018/2/layout/IconCircleList"/>
    <dgm:cxn modelId="{49C87090-66BE-4D79-A1C0-A0F41BBF18ED}" type="presOf" srcId="{8E8044C1-E316-4515-9205-EFC98F4B525C}" destId="{7971EA52-A6C7-430C-85AB-DE84D0DAFA68}" srcOrd="0" destOrd="0" presId="urn:microsoft.com/office/officeart/2018/2/layout/IconCircleList"/>
    <dgm:cxn modelId="{A2DD4CAF-7A78-400A-BD52-03ED6D355F98}" srcId="{D4C3550C-B71B-40E4-A08C-8750B4F43E5C}" destId="{C4235E1A-E810-4992-83A7-700CF2FD7023}" srcOrd="3" destOrd="0" parTransId="{64951516-85F7-4962-AB4D-E2208F280F37}" sibTransId="{8C9E4EB4-040C-4158-A581-AF9DA8708A6C}"/>
    <dgm:cxn modelId="{749446C3-CA45-4279-84B3-C5A0B8B456A6}" srcId="{D4C3550C-B71B-40E4-A08C-8750B4F43E5C}" destId="{B5DA5356-DCCB-4318-AF4C-0FA220792CBD}" srcOrd="4" destOrd="0" parTransId="{DDA2DD49-11A7-4976-A517-F44D3B81A3CB}" sibTransId="{57837711-E8F3-473E-B83F-0C013DF26BC4}"/>
    <dgm:cxn modelId="{F51A17CE-B8F8-4D61-9A54-59F136AE2F1B}" type="presOf" srcId="{C4235E1A-E810-4992-83A7-700CF2FD7023}" destId="{6143EEC0-A3D2-40D7-80BF-9FDF6A92CFF1}" srcOrd="0" destOrd="0" presId="urn:microsoft.com/office/officeart/2018/2/layout/IconCircleList"/>
    <dgm:cxn modelId="{26B516D5-0B5D-415B-9B31-249C76C25C80}" type="presOf" srcId="{B5DA5356-DCCB-4318-AF4C-0FA220792CBD}" destId="{AD877A1D-E00F-4AC4-BED5-93FAF75CE536}" srcOrd="0" destOrd="0" presId="urn:microsoft.com/office/officeart/2018/2/layout/IconCircleList"/>
    <dgm:cxn modelId="{F078F8DF-C87D-4BE6-AB73-FD0B3D2D2B44}" type="presOf" srcId="{936D7F90-CE55-4CA0-8645-8E0F1C013F62}" destId="{CA69B216-E314-42E9-BDEB-95545356563D}" srcOrd="0" destOrd="0" presId="urn:microsoft.com/office/officeart/2018/2/layout/IconCircleList"/>
    <dgm:cxn modelId="{B59154E4-B07F-4649-9FE2-289534632875}" type="presOf" srcId="{6EE2C7EB-3AAB-456A-A348-FEEB740230F1}" destId="{B5952CC9-2394-4974-8A7B-5FE7AEFACB86}" srcOrd="0" destOrd="0" presId="urn:microsoft.com/office/officeart/2018/2/layout/IconCircleList"/>
    <dgm:cxn modelId="{7B1F9DE9-C710-4AD3-9612-118FC9FB7FB4}" type="presOf" srcId="{8C9E4EB4-040C-4158-A581-AF9DA8708A6C}" destId="{301609E3-34BB-4A04-910F-6AB195032AF1}" srcOrd="0" destOrd="0" presId="urn:microsoft.com/office/officeart/2018/2/layout/IconCircleList"/>
    <dgm:cxn modelId="{D74D846A-EF2A-411C-9DE9-1A0CD4D834DF}" type="presParOf" srcId="{7E4223B7-F975-41E5-BF06-9A09A4B9435C}" destId="{C08E9EB3-AF55-435D-A053-1C2090931542}" srcOrd="0" destOrd="0" presId="urn:microsoft.com/office/officeart/2018/2/layout/IconCircleList"/>
    <dgm:cxn modelId="{4EEB2495-4476-4197-818C-FCAE73544789}" type="presParOf" srcId="{C08E9EB3-AF55-435D-A053-1C2090931542}" destId="{AC54DFF7-BCFE-4D72-B9D9-A1016C588C00}" srcOrd="0" destOrd="0" presId="urn:microsoft.com/office/officeart/2018/2/layout/IconCircleList"/>
    <dgm:cxn modelId="{F2AF40FF-65A8-42EB-A324-52DBC4B2C6E5}" type="presParOf" srcId="{AC54DFF7-BCFE-4D72-B9D9-A1016C588C00}" destId="{C05B1804-2F9F-4615-996D-2A2832F1BD35}" srcOrd="0" destOrd="0" presId="urn:microsoft.com/office/officeart/2018/2/layout/IconCircleList"/>
    <dgm:cxn modelId="{E51B8336-3D47-4B89-A408-CCD935DF22A2}" type="presParOf" srcId="{AC54DFF7-BCFE-4D72-B9D9-A1016C588C00}" destId="{3C29B0F3-E19E-4C40-A20E-9A96F9F5C103}" srcOrd="1" destOrd="0" presId="urn:microsoft.com/office/officeart/2018/2/layout/IconCircleList"/>
    <dgm:cxn modelId="{ABBC2A38-D1DF-4C24-808E-23ADC91E1D01}" type="presParOf" srcId="{AC54DFF7-BCFE-4D72-B9D9-A1016C588C00}" destId="{68BAC4FC-75C1-4843-805E-0E454D581735}" srcOrd="2" destOrd="0" presId="urn:microsoft.com/office/officeart/2018/2/layout/IconCircleList"/>
    <dgm:cxn modelId="{21A34FBA-F331-436E-9A66-AB6802D532B9}" type="presParOf" srcId="{AC54DFF7-BCFE-4D72-B9D9-A1016C588C00}" destId="{7DB9F7D0-6574-410A-A404-C72BA7B3C6AB}" srcOrd="3" destOrd="0" presId="urn:microsoft.com/office/officeart/2018/2/layout/IconCircleList"/>
    <dgm:cxn modelId="{DE0D61C1-FCEB-4A0F-ABEF-BAF650A780A8}" type="presParOf" srcId="{C08E9EB3-AF55-435D-A053-1C2090931542}" destId="{B5952CC9-2394-4974-8A7B-5FE7AEFACB86}" srcOrd="1" destOrd="0" presId="urn:microsoft.com/office/officeart/2018/2/layout/IconCircleList"/>
    <dgm:cxn modelId="{ABA6CF9E-853E-4F0A-8CF4-9F5C14EBC4B7}" type="presParOf" srcId="{C08E9EB3-AF55-435D-A053-1C2090931542}" destId="{A7E42259-3131-4A8D-A4A2-17F6F323D53F}" srcOrd="2" destOrd="0" presId="urn:microsoft.com/office/officeart/2018/2/layout/IconCircleList"/>
    <dgm:cxn modelId="{5169CA6D-56CB-4A69-B314-620F0CB6E77E}" type="presParOf" srcId="{A7E42259-3131-4A8D-A4A2-17F6F323D53F}" destId="{AA261C39-2646-4AC8-81E7-4400C25AA911}" srcOrd="0" destOrd="0" presId="urn:microsoft.com/office/officeart/2018/2/layout/IconCircleList"/>
    <dgm:cxn modelId="{2E799995-0845-4D30-9857-459B1DDFCBE1}" type="presParOf" srcId="{A7E42259-3131-4A8D-A4A2-17F6F323D53F}" destId="{1B16F470-85B1-48E2-9527-CF7545489C8E}" srcOrd="1" destOrd="0" presId="urn:microsoft.com/office/officeart/2018/2/layout/IconCircleList"/>
    <dgm:cxn modelId="{66EA735F-B20B-41D9-9957-13DB3606D4BE}" type="presParOf" srcId="{A7E42259-3131-4A8D-A4A2-17F6F323D53F}" destId="{7D2562D9-4900-424E-930E-27491A759C3A}" srcOrd="2" destOrd="0" presId="urn:microsoft.com/office/officeart/2018/2/layout/IconCircleList"/>
    <dgm:cxn modelId="{5EFF55A1-8943-433A-968A-BD48158BDF71}" type="presParOf" srcId="{A7E42259-3131-4A8D-A4A2-17F6F323D53F}" destId="{CA69B216-E314-42E9-BDEB-95545356563D}" srcOrd="3" destOrd="0" presId="urn:microsoft.com/office/officeart/2018/2/layout/IconCircleList"/>
    <dgm:cxn modelId="{44712458-289A-4593-B454-AE58AC1D6192}" type="presParOf" srcId="{C08E9EB3-AF55-435D-A053-1C2090931542}" destId="{33A6DC07-6176-4092-9B0C-07A57963125E}" srcOrd="3" destOrd="0" presId="urn:microsoft.com/office/officeart/2018/2/layout/IconCircleList"/>
    <dgm:cxn modelId="{DB4B487D-BB40-4D10-8C93-7346D76D31E8}" type="presParOf" srcId="{C08E9EB3-AF55-435D-A053-1C2090931542}" destId="{D0C4F06B-1181-4B1E-AEE6-5BCCA3BAC7F3}" srcOrd="4" destOrd="0" presId="urn:microsoft.com/office/officeart/2018/2/layout/IconCircleList"/>
    <dgm:cxn modelId="{92F5F9ED-F492-45F9-AA72-1BE6D1D2FEB7}" type="presParOf" srcId="{D0C4F06B-1181-4B1E-AEE6-5BCCA3BAC7F3}" destId="{612A2671-7925-424C-9402-EA05B46C8BE9}" srcOrd="0" destOrd="0" presId="urn:microsoft.com/office/officeart/2018/2/layout/IconCircleList"/>
    <dgm:cxn modelId="{DE92588E-EB16-48BB-924C-D739FC8507F8}" type="presParOf" srcId="{D0C4F06B-1181-4B1E-AEE6-5BCCA3BAC7F3}" destId="{9DD9BCA9-7B2F-49CA-8CC9-77168D99E9C5}" srcOrd="1" destOrd="0" presId="urn:microsoft.com/office/officeart/2018/2/layout/IconCircleList"/>
    <dgm:cxn modelId="{11D49D18-5DD7-45E1-98AD-C99BD17860FC}" type="presParOf" srcId="{D0C4F06B-1181-4B1E-AEE6-5BCCA3BAC7F3}" destId="{985D887B-08EB-4E55-87AF-B67BAF798CC6}" srcOrd="2" destOrd="0" presId="urn:microsoft.com/office/officeart/2018/2/layout/IconCircleList"/>
    <dgm:cxn modelId="{BC651515-6D62-4E65-AC44-6DE4816967DC}" type="presParOf" srcId="{D0C4F06B-1181-4B1E-AEE6-5BCCA3BAC7F3}" destId="{AE136C6B-5DD8-471A-8DE2-641CABFD2D9E}" srcOrd="3" destOrd="0" presId="urn:microsoft.com/office/officeart/2018/2/layout/IconCircleList"/>
    <dgm:cxn modelId="{B654D279-6DF8-477D-8128-D9A46DEFF437}" type="presParOf" srcId="{C08E9EB3-AF55-435D-A053-1C2090931542}" destId="{AB0322D0-46A7-4BF9-9C72-DE7EAEBB7742}" srcOrd="5" destOrd="0" presId="urn:microsoft.com/office/officeart/2018/2/layout/IconCircleList"/>
    <dgm:cxn modelId="{20008412-F6B9-4502-9F78-6647CC59DD43}" type="presParOf" srcId="{C08E9EB3-AF55-435D-A053-1C2090931542}" destId="{7502C2BA-5CEC-4D68-8830-0D1B5F57EF8E}" srcOrd="6" destOrd="0" presId="urn:microsoft.com/office/officeart/2018/2/layout/IconCircleList"/>
    <dgm:cxn modelId="{BDBE94BE-3E67-4A4F-8993-46797FA286EA}" type="presParOf" srcId="{7502C2BA-5CEC-4D68-8830-0D1B5F57EF8E}" destId="{759B7C4A-C3AE-4EE4-A815-52A8EFA54C9F}" srcOrd="0" destOrd="0" presId="urn:microsoft.com/office/officeart/2018/2/layout/IconCircleList"/>
    <dgm:cxn modelId="{F400E8F8-65DA-43E7-BFC8-5C6D53B04BD3}" type="presParOf" srcId="{7502C2BA-5CEC-4D68-8830-0D1B5F57EF8E}" destId="{FB32FC6B-B001-4205-A25D-EFC18170DA12}" srcOrd="1" destOrd="0" presId="urn:microsoft.com/office/officeart/2018/2/layout/IconCircleList"/>
    <dgm:cxn modelId="{2FC9D0E2-BF2E-4D99-80F4-82790911F4F2}" type="presParOf" srcId="{7502C2BA-5CEC-4D68-8830-0D1B5F57EF8E}" destId="{2177B97E-0B1B-4E1C-A9B2-6CDCC1B86BFF}" srcOrd="2" destOrd="0" presId="urn:microsoft.com/office/officeart/2018/2/layout/IconCircleList"/>
    <dgm:cxn modelId="{EE49F29C-78D1-48E5-B036-3BE9D2031F84}" type="presParOf" srcId="{7502C2BA-5CEC-4D68-8830-0D1B5F57EF8E}" destId="{6143EEC0-A3D2-40D7-80BF-9FDF6A92CFF1}" srcOrd="3" destOrd="0" presId="urn:microsoft.com/office/officeart/2018/2/layout/IconCircleList"/>
    <dgm:cxn modelId="{C27ACF0F-C0C4-4572-9C14-14FC26371014}" type="presParOf" srcId="{C08E9EB3-AF55-435D-A053-1C2090931542}" destId="{301609E3-34BB-4A04-910F-6AB195032AF1}" srcOrd="7" destOrd="0" presId="urn:microsoft.com/office/officeart/2018/2/layout/IconCircleList"/>
    <dgm:cxn modelId="{1970A175-1FBB-4E30-8020-66B956A96778}" type="presParOf" srcId="{C08E9EB3-AF55-435D-A053-1C2090931542}" destId="{75EF0F29-6FE0-43C5-B7D0-7C1DCFA20C18}" srcOrd="8" destOrd="0" presId="urn:microsoft.com/office/officeart/2018/2/layout/IconCircleList"/>
    <dgm:cxn modelId="{BFDA3058-6BCA-45E5-AFFF-D70F0AF78938}" type="presParOf" srcId="{75EF0F29-6FE0-43C5-B7D0-7C1DCFA20C18}" destId="{C0F7361B-3745-46C4-AC2E-7074CE121CAD}" srcOrd="0" destOrd="0" presId="urn:microsoft.com/office/officeart/2018/2/layout/IconCircleList"/>
    <dgm:cxn modelId="{7AB92548-220F-442C-B154-EFC927972F9D}" type="presParOf" srcId="{75EF0F29-6FE0-43C5-B7D0-7C1DCFA20C18}" destId="{9B33ED8A-C63E-4B93-8FB0-F1A758660EA8}" srcOrd="1" destOrd="0" presId="urn:microsoft.com/office/officeart/2018/2/layout/IconCircleList"/>
    <dgm:cxn modelId="{2AAC309C-5C93-47AF-A6A4-F796842A3BF0}" type="presParOf" srcId="{75EF0F29-6FE0-43C5-B7D0-7C1DCFA20C18}" destId="{3351BDAF-7D5C-41AE-BFC3-9742E61F2463}" srcOrd="2" destOrd="0" presId="urn:microsoft.com/office/officeart/2018/2/layout/IconCircleList"/>
    <dgm:cxn modelId="{3E4E15A0-B0E0-47D6-9FAC-5FA1A982E789}" type="presParOf" srcId="{75EF0F29-6FE0-43C5-B7D0-7C1DCFA20C18}" destId="{AD877A1D-E00F-4AC4-BED5-93FAF75CE536}" srcOrd="3" destOrd="0" presId="urn:microsoft.com/office/officeart/2018/2/layout/IconCircleList"/>
    <dgm:cxn modelId="{957AD673-5B66-4FB6-B165-D2DCE4DF407F}" type="presParOf" srcId="{C08E9EB3-AF55-435D-A053-1C2090931542}" destId="{601FD337-AC89-408B-9562-334C7B70B9DF}" srcOrd="9" destOrd="0" presId="urn:microsoft.com/office/officeart/2018/2/layout/IconCircleList"/>
    <dgm:cxn modelId="{F82F71D6-762B-43A7-AED7-94F82F20F1B8}" type="presParOf" srcId="{C08E9EB3-AF55-435D-A053-1C2090931542}" destId="{203C97BB-8AE7-4BFA-9A35-E5CCF4DD2E7D}" srcOrd="10" destOrd="0" presId="urn:microsoft.com/office/officeart/2018/2/layout/IconCircleList"/>
    <dgm:cxn modelId="{C4EBB96E-A55D-4A68-A1B6-35878CD41AD2}" type="presParOf" srcId="{203C97BB-8AE7-4BFA-9A35-E5CCF4DD2E7D}" destId="{07EE3CF5-D9B4-44F4-98AD-56402FD22CEC}" srcOrd="0" destOrd="0" presId="urn:microsoft.com/office/officeart/2018/2/layout/IconCircleList"/>
    <dgm:cxn modelId="{6A2CE8CA-C7FD-4E7F-9C4C-236E2E086FD9}" type="presParOf" srcId="{203C97BB-8AE7-4BFA-9A35-E5CCF4DD2E7D}" destId="{ED64D23B-04C8-4E50-ADF0-92C67FDF0288}" srcOrd="1" destOrd="0" presId="urn:microsoft.com/office/officeart/2018/2/layout/IconCircleList"/>
    <dgm:cxn modelId="{4E3129A9-7A6C-4880-A304-A71CE27575E9}" type="presParOf" srcId="{203C97BB-8AE7-4BFA-9A35-E5CCF4DD2E7D}" destId="{966F4F45-43D5-4A35-8AEA-9141B58632A6}" srcOrd="2" destOrd="0" presId="urn:microsoft.com/office/officeart/2018/2/layout/IconCircleList"/>
    <dgm:cxn modelId="{2F5C04AB-60C1-4076-9075-816578C0C8AF}" type="presParOf" srcId="{203C97BB-8AE7-4BFA-9A35-E5CCF4DD2E7D}" destId="{7971EA52-A6C7-430C-85AB-DE84D0DAFA6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AFD456-A099-4200-AC0D-BA8F851719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CB74E6-BD6D-4586-9DED-CA1EBCDEAA1E}">
      <dgm:prSet/>
      <dgm:spPr>
        <a:solidFill>
          <a:srgbClr val="FFC000"/>
        </a:solidFill>
      </dgm:spPr>
      <dgm:t>
        <a:bodyPr/>
        <a:lstStyle/>
        <a:p>
          <a:r>
            <a:rPr lang="fr-FR" dirty="0">
              <a:latin typeface="Cavolini" panose="03000502040302020204" pitchFamily="66" charset="0"/>
              <a:cs typeface="Cavolini" panose="03000502040302020204" pitchFamily="66" charset="0"/>
            </a:rPr>
            <a:t>Pathologies antérieures</a:t>
          </a:r>
          <a:r>
            <a:rPr lang="fr-FR" dirty="0"/>
            <a:t>:</a:t>
          </a:r>
          <a:endParaRPr lang="en-US" dirty="0"/>
        </a:p>
      </dgm:t>
    </dgm:pt>
    <dgm:pt modelId="{BB8F2933-1FDD-43CB-AF1F-5EF08EAD46B4}" type="parTrans" cxnId="{2D8B721D-7662-4B82-B05E-CB30198D3B70}">
      <dgm:prSet/>
      <dgm:spPr/>
      <dgm:t>
        <a:bodyPr/>
        <a:lstStyle/>
        <a:p>
          <a:endParaRPr lang="en-US"/>
        </a:p>
      </dgm:t>
    </dgm:pt>
    <dgm:pt modelId="{624D396A-4AA5-4BD5-A4BF-40899B8C2D63}" type="sibTrans" cxnId="{2D8B721D-7662-4B82-B05E-CB30198D3B70}">
      <dgm:prSet/>
      <dgm:spPr/>
      <dgm:t>
        <a:bodyPr/>
        <a:lstStyle/>
        <a:p>
          <a:endParaRPr lang="en-US"/>
        </a:p>
      </dgm:t>
    </dgm:pt>
    <dgm:pt modelId="{FAADE95A-4ACD-44DC-809B-3EE168FCB46B}">
      <dgm:prSet/>
      <dgm:spPr/>
      <dgm:t>
        <a:bodyPr/>
        <a:lstStyle/>
        <a:p>
          <a:r>
            <a:rPr lang="fr-FR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Cardiaque – stents en 1997</a:t>
          </a:r>
          <a:endParaRPr lang="en-US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23196D26-18BA-46ED-BE53-A73AED3E99FE}" type="parTrans" cxnId="{9E0C0756-69AB-4101-9C9C-875345CBE473}">
      <dgm:prSet/>
      <dgm:spPr/>
      <dgm:t>
        <a:bodyPr/>
        <a:lstStyle/>
        <a:p>
          <a:endParaRPr lang="en-US"/>
        </a:p>
      </dgm:t>
    </dgm:pt>
    <dgm:pt modelId="{11BA9749-82A8-4BEB-B9B7-2C14C81F2899}" type="sibTrans" cxnId="{9E0C0756-69AB-4101-9C9C-875345CBE473}">
      <dgm:prSet/>
      <dgm:spPr/>
      <dgm:t>
        <a:bodyPr/>
        <a:lstStyle/>
        <a:p>
          <a:endParaRPr lang="en-US"/>
        </a:p>
      </dgm:t>
    </dgm:pt>
    <dgm:pt modelId="{84CA2689-FBEE-4080-956E-903776D8D971}">
      <dgm:prSet/>
      <dgm:spPr/>
      <dgm:t>
        <a:bodyPr/>
        <a:lstStyle/>
        <a:p>
          <a:r>
            <a:rPr lang="fr-FR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SLA type 2 </a:t>
          </a:r>
          <a:r>
            <a:rPr lang="fr-FR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depuis 1 an  ( ptose du pied droit &amp; atrophie bilatérale des éminences thénar &amp; hypothénar)</a:t>
          </a:r>
          <a:endParaRPr lang="en-US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4D0AE5F4-AA50-49DD-8F8E-2DFE6A487AD6}" type="parTrans" cxnId="{4164B585-055A-40A0-A70F-DCFC8B9906CE}">
      <dgm:prSet/>
      <dgm:spPr/>
      <dgm:t>
        <a:bodyPr/>
        <a:lstStyle/>
        <a:p>
          <a:endParaRPr lang="en-US"/>
        </a:p>
      </dgm:t>
    </dgm:pt>
    <dgm:pt modelId="{3EFDBA71-D150-4019-BBD8-8A9345F4E862}" type="sibTrans" cxnId="{4164B585-055A-40A0-A70F-DCFC8B9906CE}">
      <dgm:prSet/>
      <dgm:spPr/>
      <dgm:t>
        <a:bodyPr/>
        <a:lstStyle/>
        <a:p>
          <a:endParaRPr lang="en-US"/>
        </a:p>
      </dgm:t>
    </dgm:pt>
    <dgm:pt modelId="{387E2950-3662-124D-A0DC-25D5101D4EA5}" type="pres">
      <dgm:prSet presAssocID="{FBAFD456-A099-4200-AC0D-BA8F851719A7}" presName="linear" presStyleCnt="0">
        <dgm:presLayoutVars>
          <dgm:animLvl val="lvl"/>
          <dgm:resizeHandles val="exact"/>
        </dgm:presLayoutVars>
      </dgm:prSet>
      <dgm:spPr/>
    </dgm:pt>
    <dgm:pt modelId="{FF97BBC3-0CEB-9D4B-B38A-0F1F6EFD6382}" type="pres">
      <dgm:prSet presAssocID="{02CB74E6-BD6D-4586-9DED-CA1EBCDEAA1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3E22118-A3B1-4340-ACCC-2A6D3EA26A5C}" type="pres">
      <dgm:prSet presAssocID="{02CB74E6-BD6D-4586-9DED-CA1EBCDEAA1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D8B721D-7662-4B82-B05E-CB30198D3B70}" srcId="{FBAFD456-A099-4200-AC0D-BA8F851719A7}" destId="{02CB74E6-BD6D-4586-9DED-CA1EBCDEAA1E}" srcOrd="0" destOrd="0" parTransId="{BB8F2933-1FDD-43CB-AF1F-5EF08EAD46B4}" sibTransId="{624D396A-4AA5-4BD5-A4BF-40899B8C2D63}"/>
    <dgm:cxn modelId="{6113402A-ADC6-4448-AF29-EB69B9D6C7BF}" type="presOf" srcId="{84CA2689-FBEE-4080-956E-903776D8D971}" destId="{13E22118-A3B1-4340-ACCC-2A6D3EA26A5C}" srcOrd="0" destOrd="1" presId="urn:microsoft.com/office/officeart/2005/8/layout/vList2"/>
    <dgm:cxn modelId="{9E0C0756-69AB-4101-9C9C-875345CBE473}" srcId="{02CB74E6-BD6D-4586-9DED-CA1EBCDEAA1E}" destId="{FAADE95A-4ACD-44DC-809B-3EE168FCB46B}" srcOrd="0" destOrd="0" parTransId="{23196D26-18BA-46ED-BE53-A73AED3E99FE}" sibTransId="{11BA9749-82A8-4BEB-B9B7-2C14C81F2899}"/>
    <dgm:cxn modelId="{4164B585-055A-40A0-A70F-DCFC8B9906CE}" srcId="{02CB74E6-BD6D-4586-9DED-CA1EBCDEAA1E}" destId="{84CA2689-FBEE-4080-956E-903776D8D971}" srcOrd="1" destOrd="0" parTransId="{4D0AE5F4-AA50-49DD-8F8E-2DFE6A487AD6}" sibTransId="{3EFDBA71-D150-4019-BBD8-8A9345F4E862}"/>
    <dgm:cxn modelId="{18B84FB8-B8AC-CB43-A313-B359D17FA27D}" type="presOf" srcId="{02CB74E6-BD6D-4586-9DED-CA1EBCDEAA1E}" destId="{FF97BBC3-0CEB-9D4B-B38A-0F1F6EFD6382}" srcOrd="0" destOrd="0" presId="urn:microsoft.com/office/officeart/2005/8/layout/vList2"/>
    <dgm:cxn modelId="{83A6A5C2-7924-9843-BAD4-DC1235ED1AF6}" type="presOf" srcId="{FBAFD456-A099-4200-AC0D-BA8F851719A7}" destId="{387E2950-3662-124D-A0DC-25D5101D4EA5}" srcOrd="0" destOrd="0" presId="urn:microsoft.com/office/officeart/2005/8/layout/vList2"/>
    <dgm:cxn modelId="{37263ECA-8939-7D45-BC5A-AB0EC896BA65}" type="presOf" srcId="{FAADE95A-4ACD-44DC-809B-3EE168FCB46B}" destId="{13E22118-A3B1-4340-ACCC-2A6D3EA26A5C}" srcOrd="0" destOrd="0" presId="urn:microsoft.com/office/officeart/2005/8/layout/vList2"/>
    <dgm:cxn modelId="{061FB761-0BC9-C94D-A5F6-34D072ACD3D4}" type="presParOf" srcId="{387E2950-3662-124D-A0DC-25D5101D4EA5}" destId="{FF97BBC3-0CEB-9D4B-B38A-0F1F6EFD6382}" srcOrd="0" destOrd="0" presId="urn:microsoft.com/office/officeart/2005/8/layout/vList2"/>
    <dgm:cxn modelId="{AFAD89C6-2158-6846-A3A0-0FD1D6E27A36}" type="presParOf" srcId="{387E2950-3662-124D-A0DC-25D5101D4EA5}" destId="{13E22118-A3B1-4340-ACCC-2A6D3EA26A5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BFE529-A6F9-4DFB-A414-A4CD806679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DD2E5A-37C4-4241-9CFA-6588B314EAB6}">
      <dgm:prSet custT="1"/>
      <dgm:spPr>
        <a:solidFill>
          <a:srgbClr val="FFC000"/>
        </a:solidFill>
      </dgm:spPr>
      <dgm:t>
        <a:bodyPr/>
        <a:lstStyle/>
        <a:p>
          <a:r>
            <a:rPr lang="en-US" sz="3600" dirty="0">
              <a:latin typeface="Cavolini" panose="03000502040302020204" pitchFamily="66" charset="0"/>
              <a:cs typeface="Cavolini" panose="03000502040302020204" pitchFamily="66" charset="0"/>
            </a:rPr>
            <a:t>Condition </a:t>
          </a:r>
          <a:r>
            <a:rPr lang="en-US" sz="3600" dirty="0" err="1">
              <a:latin typeface="Cavolini" panose="03000502040302020204" pitchFamily="66" charset="0"/>
              <a:cs typeface="Cavolini" panose="03000502040302020204" pitchFamily="66" charset="0"/>
            </a:rPr>
            <a:t>à</a:t>
          </a:r>
          <a:r>
            <a:rPr lang="en-US" sz="3600" dirty="0">
              <a:latin typeface="Cavolini" panose="03000502040302020204" pitchFamily="66" charset="0"/>
              <a:cs typeface="Cavolini" panose="03000502040302020204" pitchFamily="66" charset="0"/>
            </a:rPr>
            <a:t> </a:t>
          </a:r>
          <a:r>
            <a:rPr lang="en-US" sz="3600" dirty="0" err="1">
              <a:latin typeface="Cavolini" panose="03000502040302020204" pitchFamily="66" charset="0"/>
              <a:cs typeface="Cavolini" panose="03000502040302020204" pitchFamily="66" charset="0"/>
            </a:rPr>
            <a:t>l’arrivée</a:t>
          </a:r>
          <a:endParaRPr lang="en-US" sz="3600" dirty="0"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AD28BC82-0D9A-4B01-8D8B-38387B2BC5BF}" type="parTrans" cxnId="{4729B835-11C3-48E1-B271-F504FFE6EA0A}">
      <dgm:prSet/>
      <dgm:spPr/>
      <dgm:t>
        <a:bodyPr/>
        <a:lstStyle/>
        <a:p>
          <a:endParaRPr lang="en-US"/>
        </a:p>
      </dgm:t>
    </dgm:pt>
    <dgm:pt modelId="{382F3EE7-BB22-49E1-93C3-40DC2B582F23}" type="sibTrans" cxnId="{4729B835-11C3-48E1-B271-F504FFE6EA0A}">
      <dgm:prSet/>
      <dgm:spPr/>
      <dgm:t>
        <a:bodyPr/>
        <a:lstStyle/>
        <a:p>
          <a:endParaRPr lang="en-US"/>
        </a:p>
      </dgm:t>
    </dgm:pt>
    <dgm:pt modelId="{ACF2FFD5-E82B-4228-A443-7AA4A469D24B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Confusion </a:t>
          </a:r>
          <a:r>
            <a:rPr lang="en-US" sz="1800" dirty="0" err="1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mentale</a:t>
          </a:r>
          <a:endParaRPr lang="en-US" sz="18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80E7F426-4BDA-449C-98FE-EA750907E48C}" type="parTrans" cxnId="{2E35D10C-8261-484E-B50F-3134F5059854}">
      <dgm:prSet/>
      <dgm:spPr/>
      <dgm:t>
        <a:bodyPr/>
        <a:lstStyle/>
        <a:p>
          <a:endParaRPr lang="en-US"/>
        </a:p>
      </dgm:t>
    </dgm:pt>
    <dgm:pt modelId="{5BF79E64-06E7-45B5-BC16-11BE7BA0A2D9}" type="sibTrans" cxnId="{2E35D10C-8261-484E-B50F-3134F5059854}">
      <dgm:prSet/>
      <dgm:spPr/>
      <dgm:t>
        <a:bodyPr/>
        <a:lstStyle/>
        <a:p>
          <a:endParaRPr lang="en-US"/>
        </a:p>
      </dgm:t>
    </dgm:pt>
    <dgm:pt modelId="{A6BCAC66-B4AE-46D6-BF7E-FBD788375D11}">
      <dgm:prSet custT="1"/>
      <dgm:spPr/>
      <dgm:t>
        <a:bodyPr/>
        <a:lstStyle/>
        <a:p>
          <a:r>
            <a:rPr lang="en-US" sz="1800" dirty="0" err="1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Douleurs</a:t>
          </a:r>
          <a:r>
            <a:rPr lang="en-US" sz="1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 </a:t>
          </a:r>
          <a:r>
            <a:rPr lang="en-US" sz="1800" dirty="0" err="1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généralisées</a:t>
          </a:r>
          <a:endParaRPr lang="en-US" sz="18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161E0AB1-1AD9-44F8-A3F0-C37CB422DB31}" type="parTrans" cxnId="{D2E87AC5-5894-429C-A49D-60A75BB07B79}">
      <dgm:prSet/>
      <dgm:spPr/>
      <dgm:t>
        <a:bodyPr/>
        <a:lstStyle/>
        <a:p>
          <a:endParaRPr lang="en-US"/>
        </a:p>
      </dgm:t>
    </dgm:pt>
    <dgm:pt modelId="{0D3C623B-A3F6-465A-AB07-E3EF68929FCE}" type="sibTrans" cxnId="{D2E87AC5-5894-429C-A49D-60A75BB07B79}">
      <dgm:prSet/>
      <dgm:spPr/>
      <dgm:t>
        <a:bodyPr/>
        <a:lstStyle/>
        <a:p>
          <a:endParaRPr lang="en-US"/>
        </a:p>
      </dgm:t>
    </dgm:pt>
    <dgm:pt modelId="{3BA90EB8-F308-4C35-A65A-C53BD7984365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Syndrome de Raynaud</a:t>
          </a:r>
        </a:p>
      </dgm:t>
    </dgm:pt>
    <dgm:pt modelId="{BB998277-2749-4430-939A-78D9FA3FEB3C}" type="parTrans" cxnId="{80A942A3-4493-4695-A884-42CF80B1A469}">
      <dgm:prSet/>
      <dgm:spPr/>
      <dgm:t>
        <a:bodyPr/>
        <a:lstStyle/>
        <a:p>
          <a:endParaRPr lang="en-US"/>
        </a:p>
      </dgm:t>
    </dgm:pt>
    <dgm:pt modelId="{50401360-626E-44E2-8FC0-11A70C2E41C5}" type="sibTrans" cxnId="{80A942A3-4493-4695-A884-42CF80B1A469}">
      <dgm:prSet/>
      <dgm:spPr/>
      <dgm:t>
        <a:bodyPr/>
        <a:lstStyle/>
        <a:p>
          <a:endParaRPr lang="en-US"/>
        </a:p>
      </dgm:t>
    </dgm:pt>
    <dgm:pt modelId="{2C2845EC-9CA5-4243-9CFF-6D3EDB583A74}">
      <dgm:prSet custT="1"/>
      <dgm:spPr/>
      <dgm:t>
        <a:bodyPr/>
        <a:lstStyle/>
        <a:p>
          <a:r>
            <a:rPr lang="en-US" sz="1800" dirty="0" err="1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Anorexie</a:t>
          </a:r>
          <a:endParaRPr lang="en-US" sz="18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1920F4EB-60B8-485E-A61E-09DA5B526F64}" type="parTrans" cxnId="{3C136564-974C-408D-8708-8DB46039D722}">
      <dgm:prSet/>
      <dgm:spPr/>
      <dgm:t>
        <a:bodyPr/>
        <a:lstStyle/>
        <a:p>
          <a:endParaRPr lang="en-US"/>
        </a:p>
      </dgm:t>
    </dgm:pt>
    <dgm:pt modelId="{9469DD97-CF92-464D-BF54-7D87DA8F5F66}" type="sibTrans" cxnId="{3C136564-974C-408D-8708-8DB46039D722}">
      <dgm:prSet/>
      <dgm:spPr/>
      <dgm:t>
        <a:bodyPr/>
        <a:lstStyle/>
        <a:p>
          <a:endParaRPr lang="en-US"/>
        </a:p>
      </dgm:t>
    </dgm:pt>
    <dgm:pt modelId="{4416E8B3-0817-49CB-9CB5-5F7B0D79CB94}">
      <dgm:prSet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Chutes </a:t>
          </a:r>
          <a:r>
            <a:rPr lang="en-US" sz="1800" dirty="0" err="1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fréquentes</a:t>
          </a:r>
          <a:endParaRPr lang="en-US" sz="18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0AFC10DC-C44D-4902-9E57-E6AB9F3AA3D5}" type="parTrans" cxnId="{43B44BCE-21BF-4755-A57B-C5E152400F71}">
      <dgm:prSet/>
      <dgm:spPr/>
      <dgm:t>
        <a:bodyPr/>
        <a:lstStyle/>
        <a:p>
          <a:endParaRPr lang="en-US"/>
        </a:p>
      </dgm:t>
    </dgm:pt>
    <dgm:pt modelId="{9EBAFE55-6187-4284-B6B9-57C5AD869285}" type="sibTrans" cxnId="{43B44BCE-21BF-4755-A57B-C5E152400F71}">
      <dgm:prSet/>
      <dgm:spPr/>
      <dgm:t>
        <a:bodyPr/>
        <a:lstStyle/>
        <a:p>
          <a:endParaRPr lang="en-US"/>
        </a:p>
      </dgm:t>
    </dgm:pt>
    <dgm:pt modelId="{2C442E51-3BCF-934A-B84D-9984131C9F54}">
      <dgm:prSet custT="1"/>
      <dgm:spPr/>
      <dgm:t>
        <a:bodyPr/>
        <a:lstStyle/>
        <a:p>
          <a:r>
            <a:rPr lang="en-US" sz="1800" dirty="0" err="1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En</a:t>
          </a:r>
          <a:r>
            <a:rPr lang="en-US" sz="18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 chaise </a:t>
          </a:r>
          <a:r>
            <a:rPr lang="en-US" sz="1800" dirty="0" err="1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roulante</a:t>
          </a:r>
          <a:endParaRPr lang="en-US" sz="18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gm:t>
    </dgm:pt>
    <dgm:pt modelId="{97DAA8B6-68A6-8446-AC05-28BC12F37E1F}" type="parTrans" cxnId="{DDAB0CB3-E416-394C-AE32-E3B616A6107C}">
      <dgm:prSet/>
      <dgm:spPr/>
      <dgm:t>
        <a:bodyPr/>
        <a:lstStyle/>
        <a:p>
          <a:endParaRPr lang="en-GB"/>
        </a:p>
      </dgm:t>
    </dgm:pt>
    <dgm:pt modelId="{FAFDDA51-B4BB-974A-B431-D8732310ADBB}" type="sibTrans" cxnId="{DDAB0CB3-E416-394C-AE32-E3B616A6107C}">
      <dgm:prSet/>
      <dgm:spPr/>
      <dgm:t>
        <a:bodyPr/>
        <a:lstStyle/>
        <a:p>
          <a:endParaRPr lang="en-GB"/>
        </a:p>
      </dgm:t>
    </dgm:pt>
    <dgm:pt modelId="{C3E2191E-9DA6-2F4F-A8FE-21E5A933D569}" type="pres">
      <dgm:prSet presAssocID="{BCBFE529-A6F9-4DFB-A414-A4CD80667987}" presName="linear" presStyleCnt="0">
        <dgm:presLayoutVars>
          <dgm:animLvl val="lvl"/>
          <dgm:resizeHandles val="exact"/>
        </dgm:presLayoutVars>
      </dgm:prSet>
      <dgm:spPr/>
    </dgm:pt>
    <dgm:pt modelId="{5E4AC289-3568-EE42-9EBC-35105F83C12C}" type="pres">
      <dgm:prSet presAssocID="{9ADD2E5A-37C4-4241-9CFA-6588B314EAB6}" presName="parentText" presStyleLbl="node1" presStyleIdx="0" presStyleCnt="1" custLinFactNeighborX="-38270" custLinFactNeighborY="-27449">
        <dgm:presLayoutVars>
          <dgm:chMax val="0"/>
          <dgm:bulletEnabled val="1"/>
        </dgm:presLayoutVars>
      </dgm:prSet>
      <dgm:spPr/>
    </dgm:pt>
    <dgm:pt modelId="{B2574DDF-D589-AE41-A34D-D9A79E3B76C2}" type="pres">
      <dgm:prSet presAssocID="{9ADD2E5A-37C4-4241-9CFA-6588B314EAB6}" presName="childText" presStyleLbl="revTx" presStyleIdx="0" presStyleCnt="1" custScaleY="73806" custLinFactNeighborX="-1836" custLinFactNeighborY="6334">
        <dgm:presLayoutVars>
          <dgm:bulletEnabled val="1"/>
        </dgm:presLayoutVars>
      </dgm:prSet>
      <dgm:spPr/>
    </dgm:pt>
  </dgm:ptLst>
  <dgm:cxnLst>
    <dgm:cxn modelId="{2E35D10C-8261-484E-B50F-3134F5059854}" srcId="{9ADD2E5A-37C4-4241-9CFA-6588B314EAB6}" destId="{ACF2FFD5-E82B-4228-A443-7AA4A469D24B}" srcOrd="0" destOrd="0" parTransId="{80E7F426-4BDA-449C-98FE-EA750907E48C}" sibTransId="{5BF79E64-06E7-45B5-BC16-11BE7BA0A2D9}"/>
    <dgm:cxn modelId="{CD32D126-5792-C640-AD3F-2D431C82AC2E}" type="presOf" srcId="{9ADD2E5A-37C4-4241-9CFA-6588B314EAB6}" destId="{5E4AC289-3568-EE42-9EBC-35105F83C12C}" srcOrd="0" destOrd="0" presId="urn:microsoft.com/office/officeart/2005/8/layout/vList2"/>
    <dgm:cxn modelId="{4729B835-11C3-48E1-B271-F504FFE6EA0A}" srcId="{BCBFE529-A6F9-4DFB-A414-A4CD80667987}" destId="{9ADD2E5A-37C4-4241-9CFA-6588B314EAB6}" srcOrd="0" destOrd="0" parTransId="{AD28BC82-0D9A-4B01-8D8B-38387B2BC5BF}" sibTransId="{382F3EE7-BB22-49E1-93C3-40DC2B582F23}"/>
    <dgm:cxn modelId="{4E994039-A2F5-0841-AECE-044B1C339477}" type="presOf" srcId="{2C2845EC-9CA5-4243-9CFF-6D3EDB583A74}" destId="{B2574DDF-D589-AE41-A34D-D9A79E3B76C2}" srcOrd="0" destOrd="3" presId="urn:microsoft.com/office/officeart/2005/8/layout/vList2"/>
    <dgm:cxn modelId="{3C136564-974C-408D-8708-8DB46039D722}" srcId="{9ADD2E5A-37C4-4241-9CFA-6588B314EAB6}" destId="{2C2845EC-9CA5-4243-9CFF-6D3EDB583A74}" srcOrd="3" destOrd="0" parTransId="{1920F4EB-60B8-485E-A61E-09DA5B526F64}" sibTransId="{9469DD97-CF92-464D-BF54-7D87DA8F5F66}"/>
    <dgm:cxn modelId="{81A2B26C-3A99-9B42-A3CD-C3F3EEF043A0}" type="presOf" srcId="{2C442E51-3BCF-934A-B84D-9984131C9F54}" destId="{B2574DDF-D589-AE41-A34D-D9A79E3B76C2}" srcOrd="0" destOrd="5" presId="urn:microsoft.com/office/officeart/2005/8/layout/vList2"/>
    <dgm:cxn modelId="{EFD0C979-B25B-854B-9AAC-E292D7091754}" type="presOf" srcId="{BCBFE529-A6F9-4DFB-A414-A4CD80667987}" destId="{C3E2191E-9DA6-2F4F-A8FE-21E5A933D569}" srcOrd="0" destOrd="0" presId="urn:microsoft.com/office/officeart/2005/8/layout/vList2"/>
    <dgm:cxn modelId="{80A942A3-4493-4695-A884-42CF80B1A469}" srcId="{9ADD2E5A-37C4-4241-9CFA-6588B314EAB6}" destId="{3BA90EB8-F308-4C35-A65A-C53BD7984365}" srcOrd="2" destOrd="0" parTransId="{BB998277-2749-4430-939A-78D9FA3FEB3C}" sibTransId="{50401360-626E-44E2-8FC0-11A70C2E41C5}"/>
    <dgm:cxn modelId="{DDAB0CB3-E416-394C-AE32-E3B616A6107C}" srcId="{9ADD2E5A-37C4-4241-9CFA-6588B314EAB6}" destId="{2C442E51-3BCF-934A-B84D-9984131C9F54}" srcOrd="5" destOrd="0" parTransId="{97DAA8B6-68A6-8446-AC05-28BC12F37E1F}" sibTransId="{FAFDDA51-B4BB-974A-B431-D8732310ADBB}"/>
    <dgm:cxn modelId="{0E28FEBC-D03B-1C46-B0D9-93FC752BD825}" type="presOf" srcId="{4416E8B3-0817-49CB-9CB5-5F7B0D79CB94}" destId="{B2574DDF-D589-AE41-A34D-D9A79E3B76C2}" srcOrd="0" destOrd="4" presId="urn:microsoft.com/office/officeart/2005/8/layout/vList2"/>
    <dgm:cxn modelId="{BD4D5FBE-981B-1E4C-974F-A4B5FC817F85}" type="presOf" srcId="{ACF2FFD5-E82B-4228-A443-7AA4A469D24B}" destId="{B2574DDF-D589-AE41-A34D-D9A79E3B76C2}" srcOrd="0" destOrd="0" presId="urn:microsoft.com/office/officeart/2005/8/layout/vList2"/>
    <dgm:cxn modelId="{C47D39C1-41F6-C148-86E2-B0F7C175749A}" type="presOf" srcId="{A6BCAC66-B4AE-46D6-BF7E-FBD788375D11}" destId="{B2574DDF-D589-AE41-A34D-D9A79E3B76C2}" srcOrd="0" destOrd="1" presId="urn:microsoft.com/office/officeart/2005/8/layout/vList2"/>
    <dgm:cxn modelId="{D2E87AC5-5894-429C-A49D-60A75BB07B79}" srcId="{9ADD2E5A-37C4-4241-9CFA-6588B314EAB6}" destId="{A6BCAC66-B4AE-46D6-BF7E-FBD788375D11}" srcOrd="1" destOrd="0" parTransId="{161E0AB1-1AD9-44F8-A3F0-C37CB422DB31}" sibTransId="{0D3C623B-A3F6-465A-AB07-E3EF68929FCE}"/>
    <dgm:cxn modelId="{43B44BCE-21BF-4755-A57B-C5E152400F71}" srcId="{9ADD2E5A-37C4-4241-9CFA-6588B314EAB6}" destId="{4416E8B3-0817-49CB-9CB5-5F7B0D79CB94}" srcOrd="4" destOrd="0" parTransId="{0AFC10DC-C44D-4902-9E57-E6AB9F3AA3D5}" sibTransId="{9EBAFE55-6187-4284-B6B9-57C5AD869285}"/>
    <dgm:cxn modelId="{64DB39F4-576B-0B4B-AE4C-3A858154AAC1}" type="presOf" srcId="{3BA90EB8-F308-4C35-A65A-C53BD7984365}" destId="{B2574DDF-D589-AE41-A34D-D9A79E3B76C2}" srcOrd="0" destOrd="2" presId="urn:microsoft.com/office/officeart/2005/8/layout/vList2"/>
    <dgm:cxn modelId="{3A6EE9B4-C60F-9045-9DE1-01DCE651B40E}" type="presParOf" srcId="{C3E2191E-9DA6-2F4F-A8FE-21E5A933D569}" destId="{5E4AC289-3568-EE42-9EBC-35105F83C12C}" srcOrd="0" destOrd="0" presId="urn:microsoft.com/office/officeart/2005/8/layout/vList2"/>
    <dgm:cxn modelId="{913AFEFA-5264-284D-9E76-DF3E8803F20B}" type="presParOf" srcId="{C3E2191E-9DA6-2F4F-A8FE-21E5A933D569}" destId="{B2574DDF-D589-AE41-A34D-D9A79E3B76C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B1804-2F9F-4615-996D-2A2832F1BD35}">
      <dsp:nvSpPr>
        <dsp:cNvPr id="0" name=""/>
        <dsp:cNvSpPr/>
      </dsp:nvSpPr>
      <dsp:spPr>
        <a:xfrm>
          <a:off x="458478" y="1232"/>
          <a:ext cx="570543" cy="57054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29B0F3-E19E-4C40-A20E-9A96F9F5C103}">
      <dsp:nvSpPr>
        <dsp:cNvPr id="0" name=""/>
        <dsp:cNvSpPr/>
      </dsp:nvSpPr>
      <dsp:spPr>
        <a:xfrm>
          <a:off x="578292" y="121046"/>
          <a:ext cx="330915" cy="3309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9F7D0-6574-410A-A404-C72BA7B3C6AB}">
      <dsp:nvSpPr>
        <dsp:cNvPr id="0" name=""/>
        <dsp:cNvSpPr/>
      </dsp:nvSpPr>
      <dsp:spPr>
        <a:xfrm>
          <a:off x="1151281" y="1232"/>
          <a:ext cx="1344853" cy="570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F</a:t>
          </a:r>
          <a:r>
            <a:rPr lang="fr-FR" sz="1900" kern="1200" dirty="0" err="1">
              <a:solidFill>
                <a:schemeClr val="bg1"/>
              </a:solidFill>
            </a:rPr>
            <a:t>atigue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1151281" y="1232"/>
        <a:ext cx="1344853" cy="570543"/>
      </dsp:txXfrm>
    </dsp:sp>
    <dsp:sp modelId="{AA261C39-2646-4AC8-81E7-4400C25AA911}">
      <dsp:nvSpPr>
        <dsp:cNvPr id="0" name=""/>
        <dsp:cNvSpPr/>
      </dsp:nvSpPr>
      <dsp:spPr>
        <a:xfrm>
          <a:off x="2730465" y="1232"/>
          <a:ext cx="570543" cy="57054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16F470-85B1-48E2-9527-CF7545489C8E}">
      <dsp:nvSpPr>
        <dsp:cNvPr id="0" name=""/>
        <dsp:cNvSpPr/>
      </dsp:nvSpPr>
      <dsp:spPr>
        <a:xfrm>
          <a:off x="2850279" y="121046"/>
          <a:ext cx="330915" cy="3309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9B216-E314-42E9-BDEB-95545356563D}">
      <dsp:nvSpPr>
        <dsp:cNvPr id="0" name=""/>
        <dsp:cNvSpPr/>
      </dsp:nvSpPr>
      <dsp:spPr>
        <a:xfrm>
          <a:off x="3423268" y="1232"/>
          <a:ext cx="1344853" cy="570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D</a:t>
          </a:r>
          <a:r>
            <a:rPr lang="fr-FR" sz="1900" kern="1200" dirty="0" err="1">
              <a:solidFill>
                <a:schemeClr val="bg1"/>
              </a:solidFill>
            </a:rPr>
            <a:t>ouleurs</a:t>
          </a:r>
          <a:r>
            <a:rPr lang="fr-FR" sz="1900" kern="1200" dirty="0">
              <a:solidFill>
                <a:schemeClr val="bg1"/>
              </a:solidFill>
            </a:rPr>
            <a:t> articulaires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3423268" y="1232"/>
        <a:ext cx="1344853" cy="570543"/>
      </dsp:txXfrm>
    </dsp:sp>
    <dsp:sp modelId="{612A2671-7925-424C-9402-EA05B46C8BE9}">
      <dsp:nvSpPr>
        <dsp:cNvPr id="0" name=""/>
        <dsp:cNvSpPr/>
      </dsp:nvSpPr>
      <dsp:spPr>
        <a:xfrm>
          <a:off x="458478" y="976470"/>
          <a:ext cx="570543" cy="57054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9BCA9-7B2F-49CA-8CC9-77168D99E9C5}">
      <dsp:nvSpPr>
        <dsp:cNvPr id="0" name=""/>
        <dsp:cNvSpPr/>
      </dsp:nvSpPr>
      <dsp:spPr>
        <a:xfrm>
          <a:off x="578292" y="1096284"/>
          <a:ext cx="330915" cy="3309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36C6B-5DD8-471A-8DE2-641CABFD2D9E}">
      <dsp:nvSpPr>
        <dsp:cNvPr id="0" name=""/>
        <dsp:cNvSpPr/>
      </dsp:nvSpPr>
      <dsp:spPr>
        <a:xfrm>
          <a:off x="1151281" y="976470"/>
          <a:ext cx="1344853" cy="570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solidFill>
                <a:schemeClr val="bg1"/>
              </a:solidFill>
            </a:rPr>
            <a:t>Céphalées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1151281" y="976470"/>
        <a:ext cx="1344853" cy="570543"/>
      </dsp:txXfrm>
    </dsp:sp>
    <dsp:sp modelId="{759B7C4A-C3AE-4EE4-A815-52A8EFA54C9F}">
      <dsp:nvSpPr>
        <dsp:cNvPr id="0" name=""/>
        <dsp:cNvSpPr/>
      </dsp:nvSpPr>
      <dsp:spPr>
        <a:xfrm>
          <a:off x="2730465" y="976470"/>
          <a:ext cx="570543" cy="57054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2FC6B-B001-4205-A25D-EFC18170DA12}">
      <dsp:nvSpPr>
        <dsp:cNvPr id="0" name=""/>
        <dsp:cNvSpPr/>
      </dsp:nvSpPr>
      <dsp:spPr>
        <a:xfrm>
          <a:off x="2850279" y="1096284"/>
          <a:ext cx="330915" cy="3309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43EEC0-A3D2-40D7-80BF-9FDF6A92CFF1}">
      <dsp:nvSpPr>
        <dsp:cNvPr id="0" name=""/>
        <dsp:cNvSpPr/>
      </dsp:nvSpPr>
      <dsp:spPr>
        <a:xfrm>
          <a:off x="3423268" y="976470"/>
          <a:ext cx="1344853" cy="570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solidFill>
                <a:schemeClr val="bg1"/>
              </a:solidFill>
            </a:rPr>
            <a:t>Anxiété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3423268" y="976470"/>
        <a:ext cx="1344853" cy="570543"/>
      </dsp:txXfrm>
    </dsp:sp>
    <dsp:sp modelId="{C0F7361B-3745-46C4-AC2E-7074CE121CAD}">
      <dsp:nvSpPr>
        <dsp:cNvPr id="0" name=""/>
        <dsp:cNvSpPr/>
      </dsp:nvSpPr>
      <dsp:spPr>
        <a:xfrm>
          <a:off x="458478" y="1951707"/>
          <a:ext cx="570543" cy="57054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3ED8A-C63E-4B93-8FB0-F1A758660EA8}">
      <dsp:nvSpPr>
        <dsp:cNvPr id="0" name=""/>
        <dsp:cNvSpPr/>
      </dsp:nvSpPr>
      <dsp:spPr>
        <a:xfrm>
          <a:off x="578292" y="2071521"/>
          <a:ext cx="330915" cy="33091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877A1D-E00F-4AC4-BED5-93FAF75CE536}">
      <dsp:nvSpPr>
        <dsp:cNvPr id="0" name=""/>
        <dsp:cNvSpPr/>
      </dsp:nvSpPr>
      <dsp:spPr>
        <a:xfrm>
          <a:off x="1151281" y="1951707"/>
          <a:ext cx="1344853" cy="570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solidFill>
                <a:schemeClr val="bg1"/>
              </a:solidFill>
            </a:rPr>
            <a:t>Sueurs nocturnes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1151281" y="1951707"/>
        <a:ext cx="1344853" cy="570543"/>
      </dsp:txXfrm>
    </dsp:sp>
    <dsp:sp modelId="{07EE3CF5-D9B4-44F4-98AD-56402FD22CEC}">
      <dsp:nvSpPr>
        <dsp:cNvPr id="0" name=""/>
        <dsp:cNvSpPr/>
      </dsp:nvSpPr>
      <dsp:spPr>
        <a:xfrm>
          <a:off x="2730465" y="1951707"/>
          <a:ext cx="570543" cy="57054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64D23B-04C8-4E50-ADF0-92C67FDF0288}">
      <dsp:nvSpPr>
        <dsp:cNvPr id="0" name=""/>
        <dsp:cNvSpPr/>
      </dsp:nvSpPr>
      <dsp:spPr>
        <a:xfrm>
          <a:off x="2850279" y="2071521"/>
          <a:ext cx="330915" cy="33091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71EA52-A6C7-430C-85AB-DE84D0DAFA68}">
      <dsp:nvSpPr>
        <dsp:cNvPr id="0" name=""/>
        <dsp:cNvSpPr/>
      </dsp:nvSpPr>
      <dsp:spPr>
        <a:xfrm>
          <a:off x="3423268" y="1951707"/>
          <a:ext cx="1344853" cy="570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S</a:t>
          </a:r>
          <a:r>
            <a:rPr lang="fr-FR" sz="1900" kern="1200" dirty="0" err="1">
              <a:solidFill>
                <a:schemeClr val="bg1"/>
              </a:solidFill>
            </a:rPr>
            <a:t>yndrome</a:t>
          </a:r>
          <a:r>
            <a:rPr lang="fr-FR" sz="1900" kern="1200" dirty="0">
              <a:solidFill>
                <a:schemeClr val="bg1"/>
              </a:solidFill>
            </a:rPr>
            <a:t> de Raynaud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3423268" y="1951707"/>
        <a:ext cx="1344853" cy="5705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7BBC3-0CEB-9D4B-B38A-0F1F6EFD6382}">
      <dsp:nvSpPr>
        <dsp:cNvPr id="0" name=""/>
        <dsp:cNvSpPr/>
      </dsp:nvSpPr>
      <dsp:spPr>
        <a:xfrm>
          <a:off x="0" y="143577"/>
          <a:ext cx="6126722" cy="80496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>
              <a:latin typeface="Cavolini" panose="03000502040302020204" pitchFamily="66" charset="0"/>
              <a:cs typeface="Cavolini" panose="03000502040302020204" pitchFamily="66" charset="0"/>
            </a:rPr>
            <a:t>Pathologies antérieures</a:t>
          </a:r>
          <a:r>
            <a:rPr lang="fr-FR" sz="3200" kern="1200" dirty="0"/>
            <a:t>:</a:t>
          </a:r>
          <a:endParaRPr lang="en-US" sz="3200" kern="1200" dirty="0"/>
        </a:p>
      </dsp:txBody>
      <dsp:txXfrm>
        <a:off x="39295" y="182872"/>
        <a:ext cx="6048132" cy="726370"/>
      </dsp:txXfrm>
    </dsp:sp>
    <dsp:sp modelId="{13E22118-A3B1-4340-ACCC-2A6D3EA26A5C}">
      <dsp:nvSpPr>
        <dsp:cNvPr id="0" name=""/>
        <dsp:cNvSpPr/>
      </dsp:nvSpPr>
      <dsp:spPr>
        <a:xfrm>
          <a:off x="0" y="948537"/>
          <a:ext cx="6126722" cy="2020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523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500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Cardiaque – stents en 1997</a:t>
          </a:r>
          <a:endParaRPr lang="en-US" sz="2500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500" b="1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SLA type 2 </a:t>
          </a:r>
          <a:r>
            <a:rPr lang="fr-FR" sz="2500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depuis 1 an  ( ptose du pied droit &amp; atrophie bilatérale des éminences thénar &amp; hypothénar)</a:t>
          </a:r>
          <a:endParaRPr lang="en-US" sz="2500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0" y="948537"/>
        <a:ext cx="6126722" cy="2020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AC289-3568-EE42-9EBC-35105F83C12C}">
      <dsp:nvSpPr>
        <dsp:cNvPr id="0" name=""/>
        <dsp:cNvSpPr/>
      </dsp:nvSpPr>
      <dsp:spPr>
        <a:xfrm>
          <a:off x="0" y="0"/>
          <a:ext cx="5953926" cy="1196909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avolini" panose="03000502040302020204" pitchFamily="66" charset="0"/>
              <a:cs typeface="Cavolini" panose="03000502040302020204" pitchFamily="66" charset="0"/>
            </a:rPr>
            <a:t>Condition </a:t>
          </a:r>
          <a:r>
            <a:rPr lang="en-US" sz="3600" kern="1200" dirty="0" err="1">
              <a:latin typeface="Cavolini" panose="03000502040302020204" pitchFamily="66" charset="0"/>
              <a:cs typeface="Cavolini" panose="03000502040302020204" pitchFamily="66" charset="0"/>
            </a:rPr>
            <a:t>à</a:t>
          </a:r>
          <a:r>
            <a:rPr lang="en-US" sz="3600" kern="1200" dirty="0">
              <a:latin typeface="Cavolini" panose="03000502040302020204" pitchFamily="66" charset="0"/>
              <a:cs typeface="Cavolini" panose="03000502040302020204" pitchFamily="66" charset="0"/>
            </a:rPr>
            <a:t> </a:t>
          </a:r>
          <a:r>
            <a:rPr lang="en-US" sz="3600" kern="1200" dirty="0" err="1">
              <a:latin typeface="Cavolini" panose="03000502040302020204" pitchFamily="66" charset="0"/>
              <a:cs typeface="Cavolini" panose="03000502040302020204" pitchFamily="66" charset="0"/>
            </a:rPr>
            <a:t>l’arrivée</a:t>
          </a:r>
          <a:endParaRPr lang="en-US" sz="3600" kern="1200" dirty="0"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58428" y="58428"/>
        <a:ext cx="5837070" cy="1080053"/>
      </dsp:txXfrm>
    </dsp:sp>
    <dsp:sp modelId="{B2574DDF-D589-AE41-A34D-D9A79E3B76C2}">
      <dsp:nvSpPr>
        <dsp:cNvPr id="0" name=""/>
        <dsp:cNvSpPr/>
      </dsp:nvSpPr>
      <dsp:spPr>
        <a:xfrm>
          <a:off x="0" y="1414098"/>
          <a:ext cx="5953926" cy="1440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03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Confusion </a:t>
          </a:r>
          <a:r>
            <a:rPr lang="en-US" sz="1800" kern="1200" dirty="0" err="1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mentale</a:t>
          </a:r>
          <a:endParaRPr lang="en-US" sz="1800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Douleurs</a:t>
          </a:r>
          <a:r>
            <a:rPr lang="en-US" sz="1800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 </a:t>
          </a:r>
          <a:r>
            <a:rPr lang="en-US" sz="1800" kern="1200" dirty="0" err="1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généralisées</a:t>
          </a:r>
          <a:endParaRPr lang="en-US" sz="1800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Syndrome de Raynaud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Anorexie</a:t>
          </a:r>
          <a:endParaRPr lang="en-US" sz="1800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Chutes </a:t>
          </a:r>
          <a:r>
            <a:rPr lang="en-US" sz="1800" kern="1200" dirty="0" err="1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fréquentes</a:t>
          </a:r>
          <a:endParaRPr lang="en-US" sz="1800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En</a:t>
          </a:r>
          <a:r>
            <a:rPr lang="en-US" sz="1800" kern="12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 chaise </a:t>
          </a:r>
          <a:r>
            <a:rPr lang="en-US" sz="1800" kern="1200" dirty="0" err="1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rPr>
            <a:t>roulante</a:t>
          </a:r>
          <a:endParaRPr lang="en-US" sz="1800" kern="1200" dirty="0">
            <a:solidFill>
              <a:schemeClr val="bg1"/>
            </a:solidFill>
            <a:latin typeface="Cavolini" panose="03000502040302020204" pitchFamily="66" charset="0"/>
            <a:cs typeface="Cavolini" panose="03000502040302020204" pitchFamily="66" charset="0"/>
          </a:endParaRPr>
        </a:p>
      </dsp:txBody>
      <dsp:txXfrm>
        <a:off x="0" y="1414098"/>
        <a:ext cx="5953926" cy="1440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L'ADN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copié</a:t>
            </a:r>
            <a:r>
              <a:rPr lang="en-US" dirty="0"/>
              <a:t> par </a:t>
            </a:r>
            <a:r>
              <a:rPr lang="en-US" dirty="0" err="1"/>
              <a:t>l'ARN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vue</a:t>
            </a:r>
            <a:r>
              <a:rPr lang="en-US" dirty="0"/>
              <a:t> de </a:t>
            </a:r>
            <a:r>
              <a:rPr lang="en-US" dirty="0" err="1"/>
              <a:t>synthétiser</a:t>
            </a:r>
            <a:r>
              <a:rPr lang="en-US" dirty="0"/>
              <a:t> des </a:t>
            </a:r>
            <a:r>
              <a:rPr lang="en-US" dirty="0" err="1"/>
              <a:t>protéines</a:t>
            </a:r>
            <a:r>
              <a:rPr lang="en-US" dirty="0"/>
              <a:t> </a:t>
            </a:r>
            <a:r>
              <a:rPr lang="en-US" dirty="0" err="1"/>
              <a:t>dont</a:t>
            </a:r>
            <a:r>
              <a:rPr lang="en-US" dirty="0"/>
              <a:t> les </a:t>
            </a:r>
            <a:r>
              <a:rPr lang="en-US" dirty="0" err="1"/>
              <a:t>Immuniglobulines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Mouvement</a:t>
            </a:r>
            <a:r>
              <a:rPr lang="en-US" dirty="0"/>
              <a:t> </a:t>
            </a:r>
            <a:r>
              <a:rPr lang="en-US" dirty="0" err="1"/>
              <a:t>perpétuel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5702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de41dd2d4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de41dd2d4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de41dd2d4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de41dd2d4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e41dd2d4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de41dd2d4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de41dd2d4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de41dd2d4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de41dd2d44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de41dd2d44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de41dd2d44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de41dd2d44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SLA: </a:t>
            </a:r>
            <a:r>
              <a:rPr lang="en-US" dirty="0" err="1"/>
              <a:t>maladie</a:t>
            </a:r>
            <a:r>
              <a:rPr lang="en-US" dirty="0"/>
              <a:t> </a:t>
            </a:r>
            <a:r>
              <a:rPr lang="en-US" dirty="0" err="1"/>
              <a:t>neurologique</a:t>
            </a:r>
            <a:r>
              <a:rPr lang="en-US" dirty="0"/>
              <a:t> </a:t>
            </a:r>
            <a:r>
              <a:rPr lang="en-US" dirty="0" err="1"/>
              <a:t>d’origine</a:t>
            </a:r>
            <a:r>
              <a:rPr lang="en-US" dirty="0"/>
              <a:t> </a:t>
            </a:r>
            <a:r>
              <a:rPr lang="en-US" dirty="0" err="1"/>
              <a:t>spinale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bulbaire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de41dd2d44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de41dd2d44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de41dd2d44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de41dd2d44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e41dd2d44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de41dd2d44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de41dd2d44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de41dd2d44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dddcb6e6a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dddcb6e6a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de41dd2d4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de41dd2d44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de41dd2d44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de41dd2d44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de41dd2d44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de41dd2d44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e41dd2d44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de41dd2d44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de41dd2d44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de41dd2d44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e0dd0ab172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e0dd0ab172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e0dd0ab17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e0dd0ab17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e0dd0ab17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e0dd0ab17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Rilutek</a:t>
            </a:r>
            <a:r>
              <a:rPr lang="en-US" dirty="0"/>
              <a:t>: </a:t>
            </a:r>
            <a:r>
              <a:rPr lang="en-US" dirty="0" err="1"/>
              <a:t>traitement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butneuro-protectif</a:t>
            </a:r>
            <a:r>
              <a:rPr lang="en-US" dirty="0"/>
              <a:t> qui </a:t>
            </a:r>
            <a:r>
              <a:rPr lang="en-US" dirty="0" err="1"/>
              <a:t>bloque</a:t>
            </a:r>
            <a:r>
              <a:rPr lang="en-US" dirty="0"/>
              <a:t> la production de </a:t>
            </a:r>
            <a:r>
              <a:rPr lang="en-US" dirty="0" err="1"/>
              <a:t>l’acide</a:t>
            </a:r>
            <a:r>
              <a:rPr lang="en-US" dirty="0"/>
              <a:t> </a:t>
            </a:r>
            <a:r>
              <a:rPr lang="en-US" dirty="0" err="1"/>
              <a:t>glutamique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Neurontin: </a:t>
            </a:r>
            <a:r>
              <a:rPr lang="en-US" dirty="0" err="1"/>
              <a:t>Gabapentine</a:t>
            </a:r>
            <a:r>
              <a:rPr lang="en-US" dirty="0"/>
              <a:t>, anti-</a:t>
            </a:r>
            <a:r>
              <a:rPr lang="en-US" dirty="0" err="1"/>
              <a:t>épileptique</a:t>
            </a: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e0dd0ab172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2e0dd0ab172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e0dd0ab17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e0dd0ab17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dddcb6e6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dddcb6e6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e0dd0ab172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e0dd0ab172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e0dd0ab172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2e0dd0ab172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e0dd0ab172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e0dd0ab172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e0dd0ab172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e0dd0ab172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e0dd0ab17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2e0dd0ab172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e0dd0ab172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2e0dd0ab172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e0dd0ab172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e0dd0ab172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e0dd0ab172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e0dd0ab172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e0dd0ab172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2e0dd0ab172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e0dd0ab172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2e0dd0ab172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ddcb6e6a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dddcb6e6a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e0dd0ab172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2e0dd0ab172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e0dd0ab172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2e0dd0ab172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e0dd0ab172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2e0dd0ab172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e0dd0ab172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2e0dd0ab172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e0dd0ab172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2e0dd0ab172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e0dd0ab172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2e0dd0ab172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e0dd0ab172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2e0dd0ab172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e0dd0ab172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2e0dd0ab172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e0dd0ab172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2e0dd0ab172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e0dd0ab172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2e0dd0ab172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dddcb6e6a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dddcb6e6a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e0dd0ab172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2e0dd0ab172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e0dd0ab172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e0dd0ab172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e0dd0ab172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2e0dd0ab172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2e0dd0ab172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2e0dd0ab172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e0dd0ab172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2e0dd0ab172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2e0dd0ab172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2e0dd0ab172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PCR: </a:t>
            </a:r>
            <a:r>
              <a:rPr lang="en-US" dirty="0" err="1"/>
              <a:t>marqueur</a:t>
            </a:r>
            <a:r>
              <a:rPr lang="en-US" dirty="0"/>
              <a:t> de la phase </a:t>
            </a:r>
            <a:r>
              <a:rPr lang="en-US" dirty="0" err="1"/>
              <a:t>aigüe</a:t>
            </a:r>
            <a:r>
              <a:rPr lang="en-US" dirty="0"/>
              <a:t> de </a:t>
            </a:r>
            <a:r>
              <a:rPr lang="en-US" dirty="0" err="1"/>
              <a:t>l’inflammation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provenance </a:t>
            </a:r>
            <a:r>
              <a:rPr lang="en-US" dirty="0" err="1"/>
              <a:t>hépatique</a:t>
            </a:r>
            <a:r>
              <a:rPr lang="en-US" dirty="0"/>
              <a:t>, bon </a:t>
            </a:r>
            <a:r>
              <a:rPr lang="en-US" dirty="0" err="1"/>
              <a:t>marqueur</a:t>
            </a:r>
            <a:r>
              <a:rPr lang="en-US" dirty="0"/>
              <a:t> de </a:t>
            </a:r>
            <a:r>
              <a:rPr lang="en-US" dirty="0" err="1"/>
              <a:t>l’activité</a:t>
            </a:r>
            <a:r>
              <a:rPr lang="en-US" dirty="0"/>
              <a:t> des agents </a:t>
            </a:r>
            <a:r>
              <a:rPr lang="en-US" dirty="0" err="1"/>
              <a:t>pathogènes</a:t>
            </a:r>
            <a:endParaRPr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2e0dd0ab172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2e0dd0ab172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e0dd0ab172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2e0dd0ab172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e0dd0ab172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2e0dd0ab172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e0dd0ab172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e0dd0ab172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de41dd2d4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de41dd2d4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e0dd0ab172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e0dd0ab172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e0dd0ab172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e0dd0ab172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2e0dd0ab172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2e0dd0ab172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2e0dd0ab172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2e0dd0ab172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2e0dd0ab172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2e0dd0ab172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2e0dd0ab172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2e0dd0ab172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2e0dd0ab172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2e0dd0ab172_0_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2e0dd0ab172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2e0dd0ab172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2e0dd0ab172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2e0dd0ab172_0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e0dd0ab172_0_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2e0dd0ab172_0_6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de41dd2d4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de41dd2d4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2e0dd0ab172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2e0dd0ab172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e0dd0ab172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2e0dd0ab172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e0dd0ab17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2e0dd0ab17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e0dd0ab172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2e0dd0ab172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2e0dd0ab172_0_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2e0dd0ab172_0_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Fente</a:t>
            </a:r>
            <a:r>
              <a:rPr lang="en-US" dirty="0"/>
              <a:t> palatine qui a </a:t>
            </a:r>
            <a:r>
              <a:rPr lang="en-US" dirty="0" err="1"/>
              <a:t>nécessité</a:t>
            </a:r>
            <a:r>
              <a:rPr lang="en-US" dirty="0"/>
              <a:t> 22 operations </a:t>
            </a:r>
            <a:r>
              <a:rPr lang="en-US" dirty="0" err="1"/>
              <a:t>chirurgicales</a:t>
            </a:r>
            <a:endParaRPr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de41dd2d44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de41dd2d44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de41dd2d44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de41dd2d44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de41dd2d44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de41dd2d44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de41dd2d44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de41dd2d44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de41dd2d44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de41dd2d44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de41dd2d4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de41dd2d4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de41dd2d44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de41dd2d44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de41dd2d44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de41dd2d44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 Cap: </a:t>
            </a:r>
            <a:r>
              <a:rPr lang="en-US" dirty="0" err="1"/>
              <a:t>décortication</a:t>
            </a:r>
            <a:r>
              <a:rPr lang="en-US" dirty="0"/>
              <a:t> du </a:t>
            </a:r>
            <a:r>
              <a:rPr lang="en-US" dirty="0" err="1"/>
              <a:t>péricarde</a:t>
            </a:r>
            <a:r>
              <a:rPr lang="en-US" dirty="0"/>
              <a:t> avec succès</a:t>
            </a:r>
            <a:endParaRPr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de41dd2d44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de41dd2d44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de41dd2d44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de41dd2d44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de41dd2d44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de41dd2d44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de41dd2d44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de41dd2d44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e0dd0ab17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e0dd0ab17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de41dd2d44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de41dd2d44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de41dd2d44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de41dd2d44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e0dd0ab172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e0dd0ab172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de41dd2d4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de41dd2d4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de41dd2d44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de41dd2d44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de41dd2d44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de41dd2d44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Tissulaire</a:t>
            </a:r>
            <a:r>
              <a:rPr lang="en-US" dirty="0"/>
              <a:t> responsible de la </a:t>
            </a:r>
            <a:r>
              <a:rPr lang="en-US" dirty="0" err="1"/>
              <a:t>majorité</a:t>
            </a:r>
            <a:r>
              <a:rPr lang="en-US" dirty="0"/>
              <a:t> des </a:t>
            </a:r>
            <a:r>
              <a:rPr lang="en-US" dirty="0" err="1"/>
              <a:t>symptomes</a:t>
            </a:r>
            <a:r>
              <a:rPr lang="en-US" dirty="0"/>
              <a:t> </a:t>
            </a:r>
            <a:r>
              <a:rPr lang="en-US" dirty="0" err="1"/>
              <a:t>selon</a:t>
            </a:r>
            <a:r>
              <a:rPr lang="en-US" dirty="0"/>
              <a:t> la position, </a:t>
            </a:r>
            <a:r>
              <a:rPr lang="en-US" dirty="0" err="1"/>
              <a:t>regroupés</a:t>
            </a:r>
            <a:r>
              <a:rPr lang="en-US" dirty="0"/>
              <a:t> </a:t>
            </a:r>
            <a:r>
              <a:rPr lang="en-US" dirty="0" err="1"/>
              <a:t>ensuite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Syndromes= un nom de </a:t>
            </a:r>
            <a:r>
              <a:rPr lang="en-US" dirty="0" err="1"/>
              <a:t>maladie</a:t>
            </a:r>
            <a:r>
              <a:rPr lang="en-US" dirty="0"/>
              <a:t> qui correspond </a:t>
            </a:r>
            <a:r>
              <a:rPr lang="en-US" dirty="0" err="1"/>
              <a:t>à</a:t>
            </a:r>
            <a:r>
              <a:rPr lang="en-US" dirty="0"/>
              <a:t> un </a:t>
            </a:r>
            <a:r>
              <a:rPr lang="en-US" dirty="0" err="1"/>
              <a:t>traitement</a:t>
            </a:r>
            <a:r>
              <a:rPr lang="en-US" dirty="0"/>
              <a:t> </a:t>
            </a:r>
            <a:r>
              <a:rPr lang="en-US" dirty="0" err="1"/>
              <a:t>spécifique</a:t>
            </a:r>
            <a:r>
              <a:rPr lang="en-US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de41dd2d4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de41dd2d4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e0dd0ab172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2e0dd0ab172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Fracture de </a:t>
            </a:r>
            <a:r>
              <a:rPr lang="en-US" dirty="0" err="1"/>
              <a:t>côtes</a:t>
            </a:r>
            <a:r>
              <a:rPr lang="en-US" dirty="0"/>
              <a:t> </a:t>
            </a:r>
            <a:r>
              <a:rPr lang="en-US" dirty="0" err="1"/>
              <a:t>durant</a:t>
            </a:r>
            <a:r>
              <a:rPr lang="en-US" dirty="0"/>
              <a:t> la consultation </a:t>
            </a:r>
            <a:r>
              <a:rPr lang="en-US" dirty="0" err="1"/>
              <a:t>lors</a:t>
            </a:r>
            <a:r>
              <a:rPr lang="en-US" dirty="0"/>
              <a:t> </a:t>
            </a:r>
            <a:r>
              <a:rPr lang="en-US" dirty="0" err="1"/>
              <a:t>d’une</a:t>
            </a:r>
            <a:r>
              <a:rPr lang="en-US" dirty="0"/>
              <a:t> </a:t>
            </a:r>
            <a:r>
              <a:rPr lang="en-US" dirty="0" err="1"/>
              <a:t>toux</a:t>
            </a:r>
            <a:r>
              <a:rPr lang="en-US" dirty="0"/>
              <a:t> irrepressible.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L’ostéopétrose</a:t>
            </a:r>
            <a:r>
              <a:rPr lang="en-US" dirty="0"/>
              <a:t>, </a:t>
            </a:r>
            <a:r>
              <a:rPr lang="en-US" dirty="0" err="1"/>
              <a:t>maladie</a:t>
            </a:r>
            <a:r>
              <a:rPr lang="en-US" dirty="0"/>
              <a:t> des </a:t>
            </a:r>
            <a:r>
              <a:rPr lang="en-US" dirty="0" err="1"/>
              <a:t>os</a:t>
            </a:r>
            <a:r>
              <a:rPr lang="en-US" dirty="0"/>
              <a:t> de </a:t>
            </a:r>
            <a:r>
              <a:rPr lang="en-US" dirty="0" err="1"/>
              <a:t>marbre</a:t>
            </a:r>
            <a:r>
              <a:rPr lang="en-US" dirty="0"/>
              <a:t>, </a:t>
            </a:r>
            <a:r>
              <a:rPr lang="en-US" dirty="0" err="1"/>
              <a:t>maladie</a:t>
            </a:r>
            <a:r>
              <a:rPr lang="en-US" dirty="0"/>
              <a:t> </a:t>
            </a:r>
            <a:r>
              <a:rPr lang="en-US" dirty="0" err="1"/>
              <a:t>héreditaire</a:t>
            </a:r>
            <a:r>
              <a:rPr lang="en-US" dirty="0"/>
              <a:t>, </a:t>
            </a:r>
            <a:r>
              <a:rPr lang="en-US" dirty="0" err="1"/>
              <a:t>entrainant</a:t>
            </a:r>
            <a:r>
              <a:rPr lang="en-US" dirty="0"/>
              <a:t> des fractures </a:t>
            </a:r>
            <a:r>
              <a:rPr lang="en-US" dirty="0" err="1"/>
              <a:t>fréquentes</a:t>
            </a:r>
            <a:endParaRPr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2e0dd0ab17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2e0dd0ab17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2e0dd0ab172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2e0dd0ab172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comments" Target="../comments/commen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82.xml"/><Relationship Id="rId9" Type="http://schemas.openxmlformats.org/officeDocument/2006/relationships/comments" Target="../comments/comment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video" Target="../media/media2.mp4"/><Relationship Id="rId16" Type="http://schemas.openxmlformats.org/officeDocument/2006/relationships/image" Target="../media/image95.png"/><Relationship Id="rId1" Type="http://schemas.microsoft.com/office/2007/relationships/media" Target="../media/media2.mp4"/><Relationship Id="rId6" Type="http://schemas.openxmlformats.org/officeDocument/2006/relationships/image" Target="../media/image83.png"/><Relationship Id="rId11" Type="http://schemas.openxmlformats.org/officeDocument/2006/relationships/image" Target="../media/image90.png"/><Relationship Id="rId5" Type="http://schemas.openxmlformats.org/officeDocument/2006/relationships/image" Target="../media/image82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notesSlide" Target="../notesSlides/notesSlide83.xml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89.png"/><Relationship Id="rId18" Type="http://schemas.openxmlformats.org/officeDocument/2006/relationships/comments" Target="../comments/comment4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7.png"/><Relationship Id="rId12" Type="http://schemas.openxmlformats.org/officeDocument/2006/relationships/image" Target="../media/image105.png"/><Relationship Id="rId17" Type="http://schemas.openxmlformats.org/officeDocument/2006/relationships/image" Target="../media/image94.png"/><Relationship Id="rId2" Type="http://schemas.openxmlformats.org/officeDocument/2006/relationships/video" Target="../media/media2.mp4"/><Relationship Id="rId16" Type="http://schemas.openxmlformats.org/officeDocument/2006/relationships/image" Target="../media/image93.png"/><Relationship Id="rId1" Type="http://schemas.microsoft.com/office/2007/relationships/media" Target="../media/media2.mp4"/><Relationship Id="rId6" Type="http://schemas.openxmlformats.org/officeDocument/2006/relationships/image" Target="../media/image83.png"/><Relationship Id="rId11" Type="http://schemas.openxmlformats.org/officeDocument/2006/relationships/image" Target="../media/image104.png"/><Relationship Id="rId5" Type="http://schemas.openxmlformats.org/officeDocument/2006/relationships/image" Target="../media/image82.png"/><Relationship Id="rId15" Type="http://schemas.openxmlformats.org/officeDocument/2006/relationships/image" Target="../media/image107.png"/><Relationship Id="rId10" Type="http://schemas.openxmlformats.org/officeDocument/2006/relationships/image" Target="../media/image103.png"/><Relationship Id="rId4" Type="http://schemas.openxmlformats.org/officeDocument/2006/relationships/notesSlide" Target="../notesSlides/notesSlide85.xml"/><Relationship Id="rId9" Type="http://schemas.openxmlformats.org/officeDocument/2006/relationships/image" Target="../media/image102.png"/><Relationship Id="rId14" Type="http://schemas.openxmlformats.org/officeDocument/2006/relationships/image" Target="../media/image106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8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7.png"/><Relationship Id="rId12" Type="http://schemas.openxmlformats.org/officeDocument/2006/relationships/image" Target="../media/image105.png"/><Relationship Id="rId17" Type="http://schemas.openxmlformats.org/officeDocument/2006/relationships/image" Target="../media/image94.png"/><Relationship Id="rId2" Type="http://schemas.openxmlformats.org/officeDocument/2006/relationships/video" Target="../media/media2.mp4"/><Relationship Id="rId16" Type="http://schemas.openxmlformats.org/officeDocument/2006/relationships/image" Target="../media/image93.png"/><Relationship Id="rId1" Type="http://schemas.microsoft.com/office/2007/relationships/media" Target="../media/media2.mp4"/><Relationship Id="rId6" Type="http://schemas.openxmlformats.org/officeDocument/2006/relationships/image" Target="../media/image83.png"/><Relationship Id="rId11" Type="http://schemas.openxmlformats.org/officeDocument/2006/relationships/image" Target="../media/image104.png"/><Relationship Id="rId5" Type="http://schemas.openxmlformats.org/officeDocument/2006/relationships/image" Target="../media/image82.png"/><Relationship Id="rId15" Type="http://schemas.openxmlformats.org/officeDocument/2006/relationships/image" Target="../media/image107.png"/><Relationship Id="rId10" Type="http://schemas.openxmlformats.org/officeDocument/2006/relationships/image" Target="../media/image103.png"/><Relationship Id="rId4" Type="http://schemas.openxmlformats.org/officeDocument/2006/relationships/notesSlide" Target="../notesSlides/notesSlide86.xml"/><Relationship Id="rId9" Type="http://schemas.openxmlformats.org/officeDocument/2006/relationships/image" Target="../media/image102.png"/><Relationship Id="rId14" Type="http://schemas.openxmlformats.org/officeDocument/2006/relationships/image" Target="../media/image10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9.pn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88.xml"/><Relationship Id="rId9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89.xml"/><Relationship Id="rId9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0" y="14405"/>
            <a:ext cx="9144000" cy="767483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8C0000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Les infections </a:t>
            </a:r>
            <a:r>
              <a:rPr lang="en-GB" sz="3600" b="1" dirty="0" err="1">
                <a:solidFill>
                  <a:srgbClr val="8C0000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chroniques</a:t>
            </a:r>
            <a:r>
              <a:rPr lang="en-GB" sz="3600" b="1" dirty="0">
                <a:solidFill>
                  <a:srgbClr val="8C0000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 et la </a:t>
            </a:r>
            <a:r>
              <a:rPr lang="en-GB" sz="3600" b="1" dirty="0" err="1">
                <a:solidFill>
                  <a:srgbClr val="8C0000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Génétique</a:t>
            </a:r>
            <a:endParaRPr sz="3600" b="1" dirty="0">
              <a:solidFill>
                <a:srgbClr val="8C0000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pic>
        <p:nvPicPr>
          <p:cNvPr id="5" name="IMG_5906 2_A341FE0F-24D4-4C17-9DA8-EF2197256725.mp4">
            <a:hlinkClick r:id="" action="ppaction://media"/>
            <a:extLst>
              <a:ext uri="{FF2B5EF4-FFF2-40B4-BE49-F238E27FC236}">
                <a16:creationId xmlns:a16="http://schemas.microsoft.com/office/drawing/2014/main" id="{1703F28E-213F-D838-5A62-607E57A024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26000" contrast="47000"/>
          </a:blip>
          <a:stretch>
            <a:fillRect/>
          </a:stretch>
        </p:blipFill>
        <p:spPr>
          <a:xfrm>
            <a:off x="499362" y="903712"/>
            <a:ext cx="8096683" cy="4080233"/>
          </a:xfrm>
          <a:prstGeom prst="rect">
            <a:avLst/>
          </a:prstGeom>
          <a:ln>
            <a:noFill/>
          </a:ln>
        </p:spPr>
      </p:pic>
      <p:sp>
        <p:nvSpPr>
          <p:cNvPr id="6" name="Google Shape;55;p13">
            <a:extLst>
              <a:ext uri="{FF2B5EF4-FFF2-40B4-BE49-F238E27FC236}">
                <a16:creationId xmlns:a16="http://schemas.microsoft.com/office/drawing/2014/main" id="{B9C07EF5-FC40-75EE-B102-6ECFF78CE1E7}"/>
              </a:ext>
            </a:extLst>
          </p:cNvPr>
          <p:cNvSpPr txBox="1"/>
          <p:nvPr/>
        </p:nvSpPr>
        <p:spPr>
          <a:xfrm>
            <a:off x="499362" y="3780669"/>
            <a:ext cx="19092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 dirty="0">
                <a:solidFill>
                  <a:srgbClr val="8C0000"/>
                </a:solidFill>
                <a:latin typeface="Merienda"/>
                <a:ea typeface="Merienda"/>
                <a:cs typeface="Merienda"/>
                <a:sym typeface="Merienda"/>
              </a:rPr>
              <a:t>Cécile Jadin</a:t>
            </a:r>
            <a:endParaRPr sz="1600" b="1" dirty="0">
              <a:solidFill>
                <a:srgbClr val="8C0000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 dirty="0">
                <a:solidFill>
                  <a:srgbClr val="8C0000"/>
                </a:solidFill>
                <a:latin typeface="Merienda"/>
                <a:ea typeface="Merienda"/>
                <a:cs typeface="Merienda"/>
                <a:sym typeface="Merienda"/>
              </a:rPr>
              <a:t>Afrique du Sud</a:t>
            </a:r>
            <a:endParaRPr sz="1600" b="1" dirty="0">
              <a:solidFill>
                <a:srgbClr val="8C0000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 dirty="0">
                <a:solidFill>
                  <a:srgbClr val="8C0000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600" b="1" dirty="0" err="1">
                <a:solidFill>
                  <a:srgbClr val="8C0000"/>
                </a:solidFill>
                <a:latin typeface="Merienda"/>
                <a:ea typeface="Merienda"/>
                <a:cs typeface="Merienda"/>
                <a:sym typeface="Merienda"/>
              </a:rPr>
              <a:t>Juin</a:t>
            </a:r>
            <a:r>
              <a:rPr lang="en-GB" sz="1600" b="1" dirty="0">
                <a:solidFill>
                  <a:srgbClr val="8C0000"/>
                </a:solidFill>
                <a:latin typeface="Merienda"/>
                <a:ea typeface="Merienda"/>
                <a:cs typeface="Merienda"/>
                <a:sym typeface="Merienda"/>
              </a:rPr>
              <a:t> 2024</a:t>
            </a:r>
            <a:endParaRPr sz="1600" b="1" dirty="0">
              <a:solidFill>
                <a:srgbClr val="8C0000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5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/>
        </p:nvSpPr>
        <p:spPr>
          <a:xfrm>
            <a:off x="2455075" y="685050"/>
            <a:ext cx="5226600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Symptômes à l’arrivée et depuis 20 ans</a:t>
            </a:r>
            <a:endParaRPr sz="30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725" y="685050"/>
            <a:ext cx="1170675" cy="328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/>
          <p:nvPr/>
        </p:nvSpPr>
        <p:spPr>
          <a:xfrm>
            <a:off x="930464" y="554400"/>
            <a:ext cx="517200" cy="6564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TextBox 4">
            <a:extLst>
              <a:ext uri="{FF2B5EF4-FFF2-40B4-BE49-F238E27FC236}">
                <a16:creationId xmlns:a16="http://schemas.microsoft.com/office/drawing/2014/main" id="{6384CA1A-2161-53C3-2327-FD36EC0906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0038050"/>
              </p:ext>
            </p:extLst>
          </p:nvPr>
        </p:nvGraphicFramePr>
        <p:xfrm>
          <a:off x="2656942" y="2136710"/>
          <a:ext cx="5226600" cy="2523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/>
        </p:nvSpPr>
        <p:spPr>
          <a:xfrm>
            <a:off x="1313950" y="505350"/>
            <a:ext cx="7445700" cy="17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5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Nouveau diagnostic:</a:t>
            </a:r>
            <a:endParaRPr sz="345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Infections Multiples dues</a:t>
            </a: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Aux </a:t>
            </a:r>
            <a:r>
              <a:rPr lang="en-GB" sz="2300" b="1" dirty="0" err="1">
                <a:solidFill>
                  <a:srgbClr val="93C47D"/>
                </a:solidFill>
                <a:latin typeface="Merienda"/>
                <a:ea typeface="Merienda"/>
                <a:cs typeface="Merienda"/>
                <a:sym typeface="Merienda"/>
              </a:rPr>
              <a:t>O</a:t>
            </a: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rganismes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300" b="1" dirty="0" err="1">
                <a:solidFill>
                  <a:srgbClr val="93C47D"/>
                </a:solidFill>
                <a:latin typeface="Merienda"/>
                <a:ea typeface="Merienda"/>
                <a:cs typeface="Merienda"/>
                <a:sym typeface="Merienda"/>
              </a:rPr>
              <a:t>I</a:t>
            </a: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ntracellulaires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300" b="1" dirty="0" err="1">
                <a:solidFill>
                  <a:srgbClr val="93C47D"/>
                </a:solidFill>
                <a:latin typeface="Merienda"/>
                <a:ea typeface="Merienda"/>
                <a:cs typeface="Merienda"/>
                <a:sym typeface="Merienda"/>
              </a:rPr>
              <a:t>O</a:t>
            </a: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bligés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300" b="1" dirty="0">
                <a:solidFill>
                  <a:srgbClr val="93C47D"/>
                </a:solidFill>
                <a:latin typeface="Merienda"/>
                <a:ea typeface="Merienda"/>
                <a:cs typeface="Merienda"/>
                <a:sym typeface="Merienda"/>
              </a:rPr>
              <a:t>( OIO) </a:t>
            </a:r>
            <a:endParaRPr sz="900" b="1" dirty="0">
              <a:solidFill>
                <a:srgbClr val="93C47D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1763175" y="2392075"/>
            <a:ext cx="4795500" cy="20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Rickettsia Conori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Mycoplasme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Chlamydiae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Toxoplasmose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Borréliose (Maladie de Lyme)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Bilharziose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4806600" y="2448225"/>
            <a:ext cx="1134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avec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6006725" y="2448225"/>
            <a:ext cx="3000000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Fer anormal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Cholestérol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F.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Rhumatoïde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CK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225" y="764925"/>
            <a:ext cx="1078100" cy="302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/>
          <p:nvPr/>
        </p:nvSpPr>
        <p:spPr>
          <a:xfrm>
            <a:off x="483426" y="686300"/>
            <a:ext cx="425700" cy="5388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/>
        </p:nvSpPr>
        <p:spPr>
          <a:xfrm>
            <a:off x="696275" y="516600"/>
            <a:ext cx="67833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35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Traitement Durant 4 ans</a:t>
            </a:r>
            <a:endParaRPr sz="35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154" name="Google Shape;154;p24"/>
          <p:cNvSpPr txBox="1"/>
          <p:nvPr/>
        </p:nvSpPr>
        <p:spPr>
          <a:xfrm>
            <a:off x="595225" y="1163100"/>
            <a:ext cx="6569700" cy="28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●"/>
            </a:pP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Antibiothérapie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combinée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et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alternée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, 7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jours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/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mois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●"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+ adjuvants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●"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Quinine sulphate entre les cures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●"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Praziquantel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●"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Anti-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inflamatoires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●"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Après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l’arrêt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des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antidépresseurs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, de la cortisone, de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l’embrel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et du MTX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9550" y="989550"/>
            <a:ext cx="1078100" cy="302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/>
          <p:nvPr/>
        </p:nvSpPr>
        <p:spPr>
          <a:xfrm>
            <a:off x="7805751" y="910925"/>
            <a:ext cx="425700" cy="5388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/>
        </p:nvSpPr>
        <p:spPr>
          <a:xfrm>
            <a:off x="786125" y="539075"/>
            <a:ext cx="6828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Résultat au cours des 4 ans</a:t>
            </a:r>
            <a:endParaRPr sz="35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162" name="Google Shape;162;p25"/>
          <p:cNvSpPr txBox="1"/>
          <p:nvPr/>
        </p:nvSpPr>
        <p:spPr>
          <a:xfrm>
            <a:off x="1190425" y="1262375"/>
            <a:ext cx="5716200" cy="3724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erienda"/>
              <a:buChar char="●"/>
            </a:pPr>
            <a:r>
              <a:rPr lang="en-GB" sz="2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Amélioration</a:t>
            </a:r>
            <a:r>
              <a:rPr lang="en-GB" sz="25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</a:t>
            </a:r>
            <a:r>
              <a:rPr lang="en-GB" sz="2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l’état</a:t>
            </a:r>
            <a:r>
              <a:rPr lang="en-GB" sz="25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général</a:t>
            </a:r>
            <a:endParaRPr sz="25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erienda"/>
              <a:buChar char="●"/>
            </a:pPr>
            <a:r>
              <a:rPr lang="en-GB" sz="25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Plus de </a:t>
            </a:r>
            <a:r>
              <a:rPr lang="en-GB" sz="2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symptômes</a:t>
            </a:r>
            <a:r>
              <a:rPr lang="en-GB" sz="25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psychiatriques</a:t>
            </a:r>
            <a:endParaRPr sz="25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erienda"/>
              <a:buChar char="●"/>
            </a:pPr>
            <a:r>
              <a:rPr lang="en-GB" sz="2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Douleurs</a:t>
            </a:r>
            <a:r>
              <a:rPr lang="en-GB" sz="25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articulaires</a:t>
            </a:r>
            <a:r>
              <a:rPr lang="en-GB" sz="25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réduites</a:t>
            </a:r>
            <a:endParaRPr sz="25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erienda"/>
              <a:buChar char="●"/>
            </a:pPr>
            <a:r>
              <a:rPr lang="en-GB" sz="2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Facteur</a:t>
            </a:r>
            <a:r>
              <a:rPr lang="en-GB" sz="25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Rhumatoïde</a:t>
            </a:r>
            <a:r>
              <a:rPr lang="en-GB" sz="25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67 </a:t>
            </a:r>
            <a:r>
              <a:rPr lang="en-GB" sz="2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à</a:t>
            </a:r>
            <a:r>
              <a:rPr lang="en-GB" sz="25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26</a:t>
            </a:r>
            <a:endParaRPr sz="25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erienda"/>
              <a:buChar char="●"/>
            </a:pPr>
            <a:r>
              <a:rPr lang="en-GB" sz="25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CK de 900 </a:t>
            </a:r>
            <a:r>
              <a:rPr lang="en-GB" sz="2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à</a:t>
            </a:r>
            <a:r>
              <a:rPr lang="en-GB" sz="25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600</a:t>
            </a:r>
            <a:endParaRPr sz="25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erienda"/>
              <a:buChar char="●"/>
            </a:pPr>
            <a:r>
              <a:rPr lang="en-GB" sz="25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Fer </a:t>
            </a:r>
            <a:r>
              <a:rPr lang="en-GB" sz="2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normalisé</a:t>
            </a:r>
            <a:endParaRPr lang="en-GB" sz="25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erienda"/>
              <a:buChar char="●"/>
            </a:pPr>
            <a:r>
              <a:rPr lang="en-GB" sz="2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Ainsi</a:t>
            </a:r>
            <a:r>
              <a:rPr lang="en-GB" sz="25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que le </a:t>
            </a:r>
            <a:r>
              <a:rPr lang="en-GB" sz="2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cholestérol</a:t>
            </a:r>
            <a:endParaRPr sz="25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9550" y="989550"/>
            <a:ext cx="1078100" cy="302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/>
          <p:nvPr/>
        </p:nvSpPr>
        <p:spPr>
          <a:xfrm>
            <a:off x="7805751" y="910925"/>
            <a:ext cx="425700" cy="5388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/>
          <p:nvPr/>
        </p:nvSpPr>
        <p:spPr>
          <a:xfrm>
            <a:off x="2717750" y="2028950"/>
            <a:ext cx="6064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Arrêt du traitement</a:t>
            </a:r>
            <a:endParaRPr sz="40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7775" y="635697"/>
            <a:ext cx="1313825" cy="358690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/>
          <p:nvPr/>
        </p:nvSpPr>
        <p:spPr>
          <a:xfrm>
            <a:off x="1827437" y="529100"/>
            <a:ext cx="518700" cy="6393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1.Neurologie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707525" y="461700"/>
            <a:ext cx="505018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LE PÈRE DU PRÉCÉDENT – 74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ans</a:t>
            </a:r>
            <a:endParaRPr sz="20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575" y="1295413"/>
            <a:ext cx="1756850" cy="25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/>
          <p:nvPr/>
        </p:nvSpPr>
        <p:spPr>
          <a:xfrm>
            <a:off x="1556466" y="1456660"/>
            <a:ext cx="392100" cy="4971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TextBox 7">
            <a:extLst>
              <a:ext uri="{FF2B5EF4-FFF2-40B4-BE49-F238E27FC236}">
                <a16:creationId xmlns:a16="http://schemas.microsoft.com/office/drawing/2014/main" id="{2D2D4AB5-84B8-8E9D-7F53-0985FD6FB7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6321399"/>
              </p:ext>
            </p:extLst>
          </p:nvPr>
        </p:nvGraphicFramePr>
        <p:xfrm>
          <a:off x="2481943" y="1295413"/>
          <a:ext cx="6126722" cy="3112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/>
        </p:nvSpPr>
        <p:spPr>
          <a:xfrm>
            <a:off x="888600" y="336925"/>
            <a:ext cx="5187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LE PÈRE DU PRÉCÉDENT</a:t>
            </a:r>
            <a:endParaRPr sz="2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350" y="990250"/>
            <a:ext cx="2051250" cy="306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/>
          <p:nvPr/>
        </p:nvSpPr>
        <p:spPr>
          <a:xfrm>
            <a:off x="1701903" y="1183790"/>
            <a:ext cx="457800" cy="5967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TextBox 4">
            <a:extLst>
              <a:ext uri="{FF2B5EF4-FFF2-40B4-BE49-F238E27FC236}">
                <a16:creationId xmlns:a16="http://schemas.microsoft.com/office/drawing/2014/main" id="{626890CA-BCA7-C835-8B31-5A9C9E9B85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2310094"/>
              </p:ext>
            </p:extLst>
          </p:nvPr>
        </p:nvGraphicFramePr>
        <p:xfrm>
          <a:off x="2789853" y="1061959"/>
          <a:ext cx="5953926" cy="2920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9"/>
          <p:cNvPicPr preferRelativeResize="0"/>
          <p:nvPr/>
        </p:nvPicPr>
        <p:blipFill rotWithShape="1">
          <a:blip r:embed="rId3">
            <a:alphaModFix amt="43000"/>
          </a:blip>
          <a:srcRect l="28769"/>
          <a:stretch/>
        </p:blipFill>
        <p:spPr>
          <a:xfrm>
            <a:off x="2119907" y="0"/>
            <a:ext cx="702609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9"/>
          <p:cNvSpPr txBox="1"/>
          <p:nvPr/>
        </p:nvSpPr>
        <p:spPr>
          <a:xfrm>
            <a:off x="1370100" y="505375"/>
            <a:ext cx="6296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LE PÈRE DU PRÉCÉDENT</a:t>
            </a:r>
            <a:endParaRPr sz="2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195" name="Google Shape;195;p29"/>
          <p:cNvSpPr txBox="1"/>
          <p:nvPr/>
        </p:nvSpPr>
        <p:spPr>
          <a:xfrm>
            <a:off x="1667725" y="1471125"/>
            <a:ext cx="6749400" cy="3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Anémie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VS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Ferritine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haute, saturation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basse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Créatinine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Foie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toxique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Hormone T4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PCR &amp; FAN 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196" name="Google Shape;196;p29"/>
          <p:cNvSpPr/>
          <p:nvPr/>
        </p:nvSpPr>
        <p:spPr>
          <a:xfrm>
            <a:off x="5177200" y="1336375"/>
            <a:ext cx="673800" cy="6288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Up Arrow 1">
            <a:extLst>
              <a:ext uri="{FF2B5EF4-FFF2-40B4-BE49-F238E27FC236}">
                <a16:creationId xmlns:a16="http://schemas.microsoft.com/office/drawing/2014/main" id="{893285F4-B8BA-0B32-B806-78F9F95B3452}"/>
              </a:ext>
            </a:extLst>
          </p:cNvPr>
          <p:cNvSpPr/>
          <p:nvPr/>
        </p:nvSpPr>
        <p:spPr>
          <a:xfrm rot="2760657">
            <a:off x="3401988" y="4105469"/>
            <a:ext cx="261257" cy="22393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4778B017-F09C-342C-3325-DC36CD0FDB73}"/>
              </a:ext>
            </a:extLst>
          </p:cNvPr>
          <p:cNvSpPr/>
          <p:nvPr/>
        </p:nvSpPr>
        <p:spPr>
          <a:xfrm rot="8272324">
            <a:off x="3650848" y="3709075"/>
            <a:ext cx="261257" cy="34014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154C0680-5FC6-115E-C87F-D836BD5A0DC1}"/>
              </a:ext>
            </a:extLst>
          </p:cNvPr>
          <p:cNvSpPr/>
          <p:nvPr/>
        </p:nvSpPr>
        <p:spPr>
          <a:xfrm rot="1739291">
            <a:off x="3439886" y="2910757"/>
            <a:ext cx="261257" cy="22393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BA644FA1-CCCC-C592-0A4A-D30BB9AFF477}"/>
              </a:ext>
            </a:extLst>
          </p:cNvPr>
          <p:cNvSpPr/>
          <p:nvPr/>
        </p:nvSpPr>
        <p:spPr>
          <a:xfrm rot="1871093">
            <a:off x="2310717" y="2016635"/>
            <a:ext cx="261257" cy="22393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0"/>
          <p:cNvPicPr preferRelativeResize="0"/>
          <p:nvPr/>
        </p:nvPicPr>
        <p:blipFill rotWithShape="1">
          <a:blip r:embed="rId3">
            <a:alphaModFix amt="43000"/>
          </a:blip>
          <a:srcRect l="28769"/>
          <a:stretch/>
        </p:blipFill>
        <p:spPr>
          <a:xfrm>
            <a:off x="2119907" y="0"/>
            <a:ext cx="702609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0"/>
          <p:cNvSpPr txBox="1"/>
          <p:nvPr/>
        </p:nvSpPr>
        <p:spPr>
          <a:xfrm>
            <a:off x="1370100" y="505375"/>
            <a:ext cx="6296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LE PÈRE DU PRÉCÉDENT</a:t>
            </a:r>
            <a:endParaRPr sz="2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203" name="Google Shape;203;p30"/>
          <p:cNvSpPr/>
          <p:nvPr/>
        </p:nvSpPr>
        <p:spPr>
          <a:xfrm>
            <a:off x="5177200" y="1336375"/>
            <a:ext cx="673800" cy="6288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0"/>
          <p:cNvSpPr txBox="1"/>
          <p:nvPr/>
        </p:nvSpPr>
        <p:spPr>
          <a:xfrm>
            <a:off x="1126750" y="1381300"/>
            <a:ext cx="6131700" cy="280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715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</a:pPr>
            <a:r>
              <a:rPr lang="en-GB" sz="2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Nouveau diagnostic</a:t>
            </a:r>
            <a:endParaRPr sz="2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erienda"/>
              <a:buChar char="●"/>
            </a:pPr>
            <a:r>
              <a:rPr lang="en-GB" sz="2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Rickettsia </a:t>
            </a:r>
            <a:r>
              <a:rPr lang="en-GB" sz="2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Mooseri</a:t>
            </a:r>
            <a:endParaRPr sz="2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erienda"/>
              <a:buChar char="●"/>
            </a:pPr>
            <a:r>
              <a:rPr lang="en-GB" sz="2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Mycoplasma pneumoniae</a:t>
            </a:r>
            <a:endParaRPr sz="2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erienda"/>
              <a:buChar char="●"/>
            </a:pPr>
            <a:r>
              <a:rPr lang="en-GB" sz="2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Brucellose</a:t>
            </a:r>
            <a:endParaRPr sz="2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erienda"/>
              <a:buChar char="●"/>
            </a:pPr>
            <a:r>
              <a:rPr lang="en-GB" sz="2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Toxoplasmose</a:t>
            </a:r>
            <a:endParaRPr sz="2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erienda"/>
              <a:buChar char="●"/>
            </a:pPr>
            <a:r>
              <a:rPr lang="en-GB" sz="2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Hélicobacter</a:t>
            </a:r>
            <a:r>
              <a:rPr lang="en-GB" sz="2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Pylori</a:t>
            </a:r>
            <a:endParaRPr sz="2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erienda"/>
              <a:buChar char="●"/>
            </a:pPr>
            <a:r>
              <a:rPr lang="en-GB" sz="2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Bilharziose</a:t>
            </a:r>
            <a:endParaRPr sz="2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/>
          <p:nvPr/>
        </p:nvSpPr>
        <p:spPr>
          <a:xfrm>
            <a:off x="1976575" y="370600"/>
            <a:ext cx="4222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700">
                <a:solidFill>
                  <a:srgbClr val="FFFCF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Le père du précédent</a:t>
            </a:r>
            <a:endParaRPr sz="2700">
              <a:solidFill>
                <a:srgbClr val="FFFCF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210" name="Google Shape;210;p31"/>
          <p:cNvSpPr txBox="1"/>
          <p:nvPr/>
        </p:nvSpPr>
        <p:spPr>
          <a:xfrm>
            <a:off x="2032725" y="1381950"/>
            <a:ext cx="7692900" cy="243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Traitement</a:t>
            </a:r>
            <a:endParaRPr sz="35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●"/>
            </a:pP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Antibiothérapie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combinée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7 </a:t>
            </a: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jours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/</a:t>
            </a: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mois</a:t>
            </a: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●"/>
            </a:pP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+ adjuvants</a:t>
            </a: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●"/>
            </a:pP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Quinine sulphate entre les cures</a:t>
            </a: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●"/>
            </a:pP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Praziquantel </a:t>
            </a: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tous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les 6 </a:t>
            </a: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mois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-dosage unique</a:t>
            </a: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211" name="Google Shape;2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675" y="970900"/>
            <a:ext cx="2051250" cy="306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1"/>
          <p:cNvSpPr/>
          <p:nvPr/>
        </p:nvSpPr>
        <p:spPr>
          <a:xfrm>
            <a:off x="1016878" y="1164440"/>
            <a:ext cx="457800" cy="5967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3017250" y="962138"/>
            <a:ext cx="5592900" cy="1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9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Les gènes dirigent l’orchestre pathologique</a:t>
            </a:r>
            <a:endParaRPr sz="19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9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du corps humain et de ses  mécanismes</a:t>
            </a:r>
            <a:endParaRPr sz="19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9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de défense </a:t>
            </a:r>
            <a:endParaRPr sz="19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33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64500" y="0"/>
            <a:ext cx="29527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6191400" y="1864477"/>
            <a:ext cx="2952600" cy="17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3246100" y="4508331"/>
            <a:ext cx="2952600" cy="67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i="1" dirty="0" err="1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Sophisme</a:t>
            </a:r>
            <a:r>
              <a:rPr lang="en-GB" sz="3400" i="1" dirty="0">
                <a:solidFill>
                  <a:schemeClr val="lt1"/>
                </a:solidFill>
                <a:highlight>
                  <a:srgbClr val="9FC5E8"/>
                </a:highlight>
                <a:latin typeface="Merienda Black"/>
                <a:ea typeface="Merienda Black"/>
                <a:cs typeface="Merienda Black"/>
                <a:sym typeface="Merienda Black"/>
              </a:rPr>
              <a:t> </a:t>
            </a:r>
            <a:r>
              <a:rPr lang="en-GB" sz="3000" i="1" dirty="0">
                <a:solidFill>
                  <a:srgbClr val="FFFFFF"/>
                </a:solidFill>
                <a:highlight>
                  <a:srgbClr val="9FC5E8"/>
                </a:highlight>
                <a:latin typeface="Merienda Black"/>
                <a:ea typeface="Merienda Black"/>
                <a:cs typeface="Merienda Black"/>
                <a:sym typeface="Merienda Black"/>
              </a:rPr>
              <a:t>  </a:t>
            </a:r>
            <a:r>
              <a:rPr lang="en-GB" sz="2800" i="1" dirty="0">
                <a:solidFill>
                  <a:srgbClr val="FFFFFF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 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718750" y="101075"/>
            <a:ext cx="8007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400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Les Maladies Génétiques</a:t>
            </a:r>
            <a:endParaRPr sz="1800">
              <a:solidFill>
                <a:srgbClr val="93C47D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1"/>
          </p:nvPr>
        </p:nvSpPr>
        <p:spPr>
          <a:xfrm>
            <a:off x="287400" y="2253750"/>
            <a:ext cx="59040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Si les maladies PCE, SEP, Lupus, SA, ALS, </a:t>
            </a:r>
            <a:r>
              <a:rPr lang="en-GB" sz="15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dépression</a:t>
            </a:r>
            <a:r>
              <a:rPr lang="en-GB" sz="15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, </a:t>
            </a:r>
            <a:r>
              <a:rPr lang="en-GB" sz="15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pathologie</a:t>
            </a:r>
            <a:r>
              <a:rPr lang="en-GB" sz="15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digestive, </a:t>
            </a:r>
            <a:r>
              <a:rPr lang="en-GB" sz="15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pathologie</a:t>
            </a:r>
            <a:r>
              <a:rPr lang="en-GB" sz="15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5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cardiaque</a:t>
            </a:r>
            <a:r>
              <a:rPr lang="en-GB" sz="15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, </a:t>
            </a:r>
            <a:r>
              <a:rPr lang="en-GB" sz="15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oculaire</a:t>
            </a:r>
            <a:r>
              <a:rPr lang="en-GB" sz="15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, </a:t>
            </a:r>
            <a:r>
              <a:rPr lang="en-GB" sz="15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dermatologique</a:t>
            </a:r>
            <a:r>
              <a:rPr lang="en-GB" sz="15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, etc…</a:t>
            </a:r>
            <a:endParaRPr sz="1500" b="1" dirty="0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5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étaient</a:t>
            </a:r>
            <a:r>
              <a:rPr lang="en-GB" sz="15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5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purement</a:t>
            </a:r>
            <a:r>
              <a:rPr lang="en-GB" sz="15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5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génétiques</a:t>
            </a:r>
            <a:r>
              <a:rPr lang="en-GB" sz="15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, </a:t>
            </a: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5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pourquoi</a:t>
            </a:r>
            <a:r>
              <a:rPr lang="en-GB" sz="15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5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répondent-elles</a:t>
            </a:r>
            <a:r>
              <a:rPr lang="en-GB" sz="15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aux</a:t>
            </a: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275"/>
              <a:buNone/>
            </a:pPr>
            <a:endParaRPr sz="100" b="1" dirty="0">
              <a:solidFill>
                <a:srgbClr val="6FA8DC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1642898" y="3642813"/>
            <a:ext cx="6300300" cy="774900"/>
          </a:xfrm>
          <a:prstGeom prst="rect">
            <a:avLst/>
          </a:prstGeom>
          <a:noFill/>
          <a:ln w="2857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9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AGENTS ANTIBACTÉRIENS?     </a:t>
            </a:r>
            <a:endParaRPr sz="700" b="1">
              <a:solidFill>
                <a:srgbClr val="6FA8DC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2" name="Google Shape;71;p15">
            <a:extLst>
              <a:ext uri="{FF2B5EF4-FFF2-40B4-BE49-F238E27FC236}">
                <a16:creationId xmlns:a16="http://schemas.microsoft.com/office/drawing/2014/main" id="{E7E42A70-8C7A-99DA-22B0-E2D321E3D7B0}"/>
              </a:ext>
            </a:extLst>
          </p:cNvPr>
          <p:cNvSpPr txBox="1"/>
          <p:nvPr/>
        </p:nvSpPr>
        <p:spPr>
          <a:xfrm>
            <a:off x="5653963" y="4371639"/>
            <a:ext cx="3533703" cy="67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i="1" dirty="0" err="1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Sophisme</a:t>
            </a:r>
            <a:r>
              <a:rPr lang="en-GB" sz="4800" i="1" dirty="0">
                <a:solidFill>
                  <a:schemeClr val="lt1"/>
                </a:solidFill>
                <a:highlight>
                  <a:srgbClr val="9FC5E8"/>
                </a:highlight>
                <a:latin typeface="Merienda Black"/>
                <a:ea typeface="Merienda Black"/>
                <a:cs typeface="Merienda Black"/>
                <a:sym typeface="Merienda Black"/>
              </a:rPr>
              <a:t> </a:t>
            </a:r>
            <a:r>
              <a:rPr lang="en-GB" sz="4800" i="1" dirty="0">
                <a:solidFill>
                  <a:srgbClr val="FFFFFF"/>
                </a:solidFill>
                <a:highlight>
                  <a:srgbClr val="9FC5E8"/>
                </a:highlight>
                <a:latin typeface="Merienda Black"/>
                <a:ea typeface="Merienda Black"/>
                <a:cs typeface="Merienda Black"/>
                <a:sym typeface="Merienda Black"/>
              </a:rPr>
              <a:t>  </a:t>
            </a:r>
            <a:r>
              <a:rPr lang="en-GB" sz="4800" i="1" dirty="0">
                <a:solidFill>
                  <a:srgbClr val="FFFFFF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 </a:t>
            </a:r>
            <a:endParaRPr sz="4800" dirty="0">
              <a:solidFill>
                <a:schemeClr val="dk2"/>
              </a:solidFill>
            </a:endParaRPr>
          </a:p>
        </p:txBody>
      </p:sp>
      <p:sp>
        <p:nvSpPr>
          <p:cNvPr id="3" name="Google Shape;71;p15">
            <a:extLst>
              <a:ext uri="{FF2B5EF4-FFF2-40B4-BE49-F238E27FC236}">
                <a16:creationId xmlns:a16="http://schemas.microsoft.com/office/drawing/2014/main" id="{09AEEA4B-E336-B9C2-5EB2-C0201EC73E7B}"/>
              </a:ext>
            </a:extLst>
          </p:cNvPr>
          <p:cNvSpPr txBox="1"/>
          <p:nvPr/>
        </p:nvSpPr>
        <p:spPr>
          <a:xfrm>
            <a:off x="166598" y="4455181"/>
            <a:ext cx="1596502" cy="67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i="1" dirty="0" err="1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Sophisme</a:t>
            </a:r>
            <a:r>
              <a:rPr lang="en-GB" sz="3400" i="1" dirty="0">
                <a:solidFill>
                  <a:schemeClr val="lt1"/>
                </a:solidFill>
                <a:highlight>
                  <a:srgbClr val="9FC5E8"/>
                </a:highlight>
                <a:latin typeface="Merienda Black"/>
                <a:ea typeface="Merienda Black"/>
                <a:cs typeface="Merienda Black"/>
                <a:sym typeface="Merienda Black"/>
              </a:rPr>
              <a:t> </a:t>
            </a:r>
            <a:r>
              <a:rPr lang="en-GB" sz="3000" i="1" dirty="0">
                <a:solidFill>
                  <a:srgbClr val="FFFFFF"/>
                </a:solidFill>
                <a:highlight>
                  <a:srgbClr val="9FC5E8"/>
                </a:highlight>
                <a:latin typeface="Merienda Black"/>
                <a:ea typeface="Merienda Black"/>
                <a:cs typeface="Merienda Black"/>
                <a:sym typeface="Merienda Black"/>
              </a:rPr>
              <a:t>  </a:t>
            </a:r>
            <a:r>
              <a:rPr lang="en-GB" sz="2800" i="1" dirty="0">
                <a:solidFill>
                  <a:srgbClr val="FFFFFF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 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4" name="Google Shape;71;p15">
            <a:extLst>
              <a:ext uri="{FF2B5EF4-FFF2-40B4-BE49-F238E27FC236}">
                <a16:creationId xmlns:a16="http://schemas.microsoft.com/office/drawing/2014/main" id="{2B6D694E-F812-600D-A64C-83C446F2DFC1}"/>
              </a:ext>
            </a:extLst>
          </p:cNvPr>
          <p:cNvSpPr txBox="1"/>
          <p:nvPr/>
        </p:nvSpPr>
        <p:spPr>
          <a:xfrm>
            <a:off x="1593889" y="4488612"/>
            <a:ext cx="2952600" cy="67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1" dirty="0" err="1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Sophisme</a:t>
            </a:r>
            <a:r>
              <a:rPr lang="en-GB" sz="3400" i="1" dirty="0">
                <a:solidFill>
                  <a:schemeClr val="lt1"/>
                </a:solidFill>
                <a:highlight>
                  <a:srgbClr val="9FC5E8"/>
                </a:highlight>
                <a:latin typeface="Merienda Black"/>
                <a:ea typeface="Merienda Black"/>
                <a:cs typeface="Merienda Black"/>
                <a:sym typeface="Merienda Black"/>
              </a:rPr>
              <a:t> </a:t>
            </a:r>
            <a:r>
              <a:rPr lang="en-GB" sz="3000" i="1" dirty="0">
                <a:solidFill>
                  <a:srgbClr val="FFFFFF"/>
                </a:solidFill>
                <a:highlight>
                  <a:srgbClr val="9FC5E8"/>
                </a:highlight>
                <a:latin typeface="Merienda Black"/>
                <a:ea typeface="Merienda Black"/>
                <a:cs typeface="Merienda Black"/>
                <a:sym typeface="Merienda Black"/>
              </a:rPr>
              <a:t>  </a:t>
            </a:r>
            <a:r>
              <a:rPr lang="en-GB" sz="2800" i="1" dirty="0">
                <a:solidFill>
                  <a:srgbClr val="FFFFFF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 </a:t>
            </a: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/>
          <p:nvPr/>
        </p:nvSpPr>
        <p:spPr>
          <a:xfrm>
            <a:off x="2942375" y="235825"/>
            <a:ext cx="5121000" cy="21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1">
                <a:solidFill>
                  <a:srgbClr val="DAD2C3"/>
                </a:solidFill>
                <a:latin typeface="Merienda"/>
                <a:ea typeface="Merienda"/>
                <a:cs typeface="Merienda"/>
                <a:sym typeface="Merienda"/>
              </a:rPr>
              <a:t>En cours de traitement,</a:t>
            </a:r>
            <a:endParaRPr sz="2800" b="1" i="1">
              <a:solidFill>
                <a:srgbClr val="DAD2C3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1">
              <a:solidFill>
                <a:srgbClr val="DAD2C3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DAD2C3"/>
                </a:solidFill>
                <a:latin typeface="Merienda"/>
                <a:ea typeface="Merienda"/>
                <a:cs typeface="Merienda"/>
                <a:sym typeface="Merienda"/>
              </a:rPr>
              <a:t>Obstruction intestinale</a:t>
            </a:r>
            <a:endParaRPr sz="2800" b="1">
              <a:solidFill>
                <a:srgbClr val="DAD2C3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DAD2C3"/>
                </a:solidFill>
                <a:latin typeface="Merienda"/>
                <a:ea typeface="Merienda"/>
                <a:cs typeface="Merienda"/>
                <a:sym typeface="Merienda"/>
              </a:rPr>
              <a:t>Due à une splénomégalie</a:t>
            </a:r>
            <a:endParaRPr sz="2800" b="1">
              <a:solidFill>
                <a:srgbClr val="DAD2C3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218" name="Google Shape;218;p32"/>
          <p:cNvSpPr txBox="1"/>
          <p:nvPr/>
        </p:nvSpPr>
        <p:spPr>
          <a:xfrm>
            <a:off x="2481925" y="2762675"/>
            <a:ext cx="5267100" cy="20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rgbClr val="DAD2C3"/>
                </a:solidFill>
                <a:latin typeface="Merienda"/>
                <a:ea typeface="Merienda"/>
                <a:cs typeface="Merienda"/>
                <a:sym typeface="Merienda"/>
              </a:rPr>
              <a:t>Splénectomie</a:t>
            </a:r>
            <a:endParaRPr sz="2700" b="1">
              <a:solidFill>
                <a:srgbClr val="DAD2C3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rgbClr val="DAD2C3"/>
                </a:solidFill>
                <a:latin typeface="Merienda"/>
                <a:ea typeface="Merienda"/>
                <a:cs typeface="Merienda"/>
                <a:sym typeface="Merienda"/>
              </a:rPr>
              <a:t>Retour aux traitements</a:t>
            </a:r>
            <a:endParaRPr sz="2700" b="1">
              <a:solidFill>
                <a:srgbClr val="DAD2C3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rgbClr val="DAD2C3"/>
                </a:solidFill>
                <a:latin typeface="Merienda"/>
                <a:ea typeface="Merienda"/>
                <a:cs typeface="Merienda"/>
                <a:sym typeface="Merienda"/>
              </a:rPr>
              <a:t>Antibiotiques 7 jours/mois</a:t>
            </a:r>
            <a:endParaRPr sz="2700" b="1">
              <a:solidFill>
                <a:srgbClr val="DAD2C3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rgbClr val="DAD2C3"/>
                </a:solidFill>
                <a:latin typeface="Merienda"/>
                <a:ea typeface="Merienda"/>
                <a:cs typeface="Merienda"/>
                <a:sym typeface="Merienda"/>
              </a:rPr>
              <a:t>pendant 3 mois</a:t>
            </a:r>
            <a:endParaRPr sz="2700" b="1">
              <a:solidFill>
                <a:srgbClr val="DAD2C3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219" name="Google Shape;219;p32"/>
          <p:cNvSpPr/>
          <p:nvPr/>
        </p:nvSpPr>
        <p:spPr>
          <a:xfrm>
            <a:off x="4537075" y="2380800"/>
            <a:ext cx="1156800" cy="381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32"/>
          <p:cNvPicPr preferRelativeResize="0"/>
          <p:nvPr/>
        </p:nvPicPr>
        <p:blipFill rotWithShape="1">
          <a:blip r:embed="rId3">
            <a:alphaModFix/>
          </a:blip>
          <a:srcRect l="8853" r="8862"/>
          <a:stretch/>
        </p:blipFill>
        <p:spPr>
          <a:xfrm>
            <a:off x="300550" y="396475"/>
            <a:ext cx="2282450" cy="334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2"/>
          <p:cNvSpPr/>
          <p:nvPr/>
        </p:nvSpPr>
        <p:spPr>
          <a:xfrm>
            <a:off x="1392697" y="523975"/>
            <a:ext cx="509700" cy="6423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3"/>
          <p:cNvPicPr preferRelativeResize="0"/>
          <p:nvPr/>
        </p:nvPicPr>
        <p:blipFill rotWithShape="1">
          <a:blip r:embed="rId3">
            <a:alphaModFix/>
          </a:blip>
          <a:srcRect l="50060" r="7014"/>
          <a:stretch/>
        </p:blipFill>
        <p:spPr>
          <a:xfrm>
            <a:off x="5829474" y="0"/>
            <a:ext cx="33145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3"/>
          <p:cNvSpPr txBox="1"/>
          <p:nvPr/>
        </p:nvSpPr>
        <p:spPr>
          <a:xfrm>
            <a:off x="831074" y="143250"/>
            <a:ext cx="6654947" cy="428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err="1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splénomégalie</a:t>
            </a:r>
            <a:endParaRPr sz="2800" dirty="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●"/>
            </a:pP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Souvent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présente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chez les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sujets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positifs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pour OIO et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bilharziose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●"/>
            </a:pPr>
            <a:endParaRPr lang="en-GB"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●"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Sous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forme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multiples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abcès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ou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d’élargissement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( stimulation du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système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immunitaire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?)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●"/>
            </a:pPr>
            <a:endParaRPr lang="en-GB"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●"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Persistence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fréquente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après le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rétablissement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du patient 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/>
          <p:nvPr/>
        </p:nvSpPr>
        <p:spPr>
          <a:xfrm>
            <a:off x="3357875" y="523975"/>
            <a:ext cx="5143500" cy="3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Après deux ans de traitements</a:t>
            </a:r>
            <a:endParaRPr sz="25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de 7 jours/mois</a:t>
            </a:r>
            <a:endParaRPr sz="25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Amélioration ”miraculeuse”</a:t>
            </a:r>
            <a:endParaRPr sz="25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★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Capable de marcher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★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Pas de perte d’équilibre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★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Pas de douleurs articulaires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★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Esprit clair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233" name="Google Shape;233;p34"/>
          <p:cNvPicPr preferRelativeResize="0"/>
          <p:nvPr/>
        </p:nvPicPr>
        <p:blipFill rotWithShape="1">
          <a:blip r:embed="rId3">
            <a:alphaModFix/>
          </a:blip>
          <a:srcRect l="8853" r="8862"/>
          <a:stretch/>
        </p:blipFill>
        <p:spPr>
          <a:xfrm>
            <a:off x="626250" y="463850"/>
            <a:ext cx="2282450" cy="334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4"/>
          <p:cNvSpPr/>
          <p:nvPr/>
        </p:nvSpPr>
        <p:spPr>
          <a:xfrm>
            <a:off x="1673447" y="613825"/>
            <a:ext cx="509700" cy="6423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5"/>
          <p:cNvSpPr txBox="1"/>
          <p:nvPr/>
        </p:nvSpPr>
        <p:spPr>
          <a:xfrm>
            <a:off x="3189425" y="213375"/>
            <a:ext cx="5693700" cy="44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Suivie d’une rechute:</a:t>
            </a:r>
            <a:endParaRPr sz="27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Confusion mentale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Jambe gauche gonflée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Ne marche plus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Extrême fatigue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Hospitalisé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sous les soins d’un Professeur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240" name="Google Shape;240;p35"/>
          <p:cNvPicPr preferRelativeResize="0"/>
          <p:nvPr/>
        </p:nvPicPr>
        <p:blipFill rotWithShape="1">
          <a:blip r:embed="rId3">
            <a:alphaModFix/>
          </a:blip>
          <a:srcRect l="8853" r="8862"/>
          <a:stretch/>
        </p:blipFill>
        <p:spPr>
          <a:xfrm>
            <a:off x="469025" y="407700"/>
            <a:ext cx="2282450" cy="334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5"/>
          <p:cNvSpPr/>
          <p:nvPr/>
        </p:nvSpPr>
        <p:spPr>
          <a:xfrm>
            <a:off x="1516222" y="557675"/>
            <a:ext cx="509700" cy="6423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25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1B4C4D-F8D9-9749-8EB3-8D53384095AF}"/>
              </a:ext>
            </a:extLst>
          </p:cNvPr>
          <p:cNvSpPr txBox="1"/>
          <p:nvPr/>
        </p:nvSpPr>
        <p:spPr>
          <a:xfrm>
            <a:off x="3191070" y="18568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solidFill>
                  <a:schemeClr val="tx1"/>
                </a:solidFill>
              </a:rPr>
              <a:t>Injection IV de Vitamin D3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556AF7-4471-6AC3-E93B-413766C6375C}"/>
              </a:ext>
            </a:extLst>
          </p:cNvPr>
          <p:cNvSpPr txBox="1"/>
          <p:nvPr/>
        </p:nvSpPr>
        <p:spPr>
          <a:xfrm>
            <a:off x="3088433" y="23870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solidFill>
                  <a:schemeClr val="tx1"/>
                </a:solidFill>
              </a:rPr>
              <a:t>Suivie </a:t>
            </a:r>
            <a:r>
              <a:rPr lang="en-US" sz="1800" dirty="0" err="1">
                <a:solidFill>
                  <a:schemeClr val="tx1"/>
                </a:solidFill>
              </a:rPr>
              <a:t>d’une</a:t>
            </a:r>
            <a:r>
              <a:rPr lang="en-US" sz="1800" dirty="0">
                <a:solidFill>
                  <a:schemeClr val="tx1"/>
                </a:solidFill>
              </a:rPr>
              <a:t> mort </a:t>
            </a:r>
            <a:r>
              <a:rPr lang="en-US" sz="1800" dirty="0" err="1">
                <a:solidFill>
                  <a:schemeClr val="tx1"/>
                </a:solidFill>
              </a:rPr>
              <a:t>instantanée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AD564-886B-FECB-CBC1-30C17EFFB149}"/>
              </a:ext>
            </a:extLst>
          </p:cNvPr>
          <p:cNvSpPr txBox="1"/>
          <p:nvPr/>
        </p:nvSpPr>
        <p:spPr>
          <a:xfrm>
            <a:off x="5969699" y="4306985"/>
            <a:ext cx="290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Explication après les cas cliniques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6"/>
          <p:cNvSpPr txBox="1"/>
          <p:nvPr/>
        </p:nvSpPr>
        <p:spPr>
          <a:xfrm>
            <a:off x="-118225" y="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Neurologie</a:t>
            </a:r>
            <a:endParaRPr sz="25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528" name="Google Shape;528;p56"/>
          <p:cNvSpPr txBox="1"/>
          <p:nvPr/>
        </p:nvSpPr>
        <p:spPr>
          <a:xfrm>
            <a:off x="443425" y="401900"/>
            <a:ext cx="1606200" cy="85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50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ans</a:t>
            </a:r>
            <a:endParaRPr sz="1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fils</a:t>
            </a: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du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père</a:t>
            </a:r>
            <a:endParaRPr sz="1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529" name="Google Shape;529;p56"/>
          <p:cNvSpPr txBox="1"/>
          <p:nvPr/>
        </p:nvSpPr>
        <p:spPr>
          <a:xfrm>
            <a:off x="3034875" y="906525"/>
            <a:ext cx="57447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2 ans plus tard, </a:t>
            </a:r>
            <a:r>
              <a:rPr lang="en-GB" sz="2800" b="1">
                <a:solidFill>
                  <a:srgbClr val="FFD966"/>
                </a:solidFill>
                <a:latin typeface="Merienda"/>
                <a:ea typeface="Merienda"/>
                <a:cs typeface="Merienda"/>
                <a:sym typeface="Merienda"/>
              </a:rPr>
              <a:t>après le Covid,</a:t>
            </a:r>
            <a:endParaRPr sz="2800" b="1">
              <a:solidFill>
                <a:srgbClr val="FFD966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Il développe une </a:t>
            </a:r>
            <a:r>
              <a:rPr lang="en-GB" sz="2800" b="1">
                <a:solidFill>
                  <a:srgbClr val="FFD966"/>
                </a:solidFill>
                <a:latin typeface="Merienda"/>
                <a:ea typeface="Merienda"/>
                <a:cs typeface="Merienda"/>
                <a:sym typeface="Merienda"/>
              </a:rPr>
              <a:t>neuropathie</a:t>
            </a:r>
            <a:endParaRPr sz="2800" b="1">
              <a:solidFill>
                <a:srgbClr val="FFD966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 	</a:t>
            </a:r>
            <a:endParaRPr sz="2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 	considérée </a:t>
            </a:r>
            <a:r>
              <a:rPr lang="en-GB" sz="2800" b="1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héréditaire</a:t>
            </a:r>
            <a:endParaRPr sz="2800" b="1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                         progressive</a:t>
            </a:r>
            <a:endParaRPr sz="2800" b="1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                         et permanente</a:t>
            </a:r>
            <a:endParaRPr sz="2800" b="1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530" name="Google Shape;53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7950" y="1322097"/>
            <a:ext cx="1313825" cy="358690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56"/>
          <p:cNvSpPr/>
          <p:nvPr/>
        </p:nvSpPr>
        <p:spPr>
          <a:xfrm>
            <a:off x="2047612" y="1215500"/>
            <a:ext cx="518700" cy="6393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7"/>
          <p:cNvSpPr txBox="1"/>
          <p:nvPr/>
        </p:nvSpPr>
        <p:spPr>
          <a:xfrm>
            <a:off x="443425" y="401900"/>
            <a:ext cx="1606200" cy="85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50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ans</a:t>
            </a:r>
            <a:endParaRPr sz="1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fils</a:t>
            </a: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du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père</a:t>
            </a:r>
            <a:endParaRPr sz="1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537" name="Google Shape;53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7950" y="1322097"/>
            <a:ext cx="1313825" cy="3586903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57"/>
          <p:cNvSpPr/>
          <p:nvPr/>
        </p:nvSpPr>
        <p:spPr>
          <a:xfrm>
            <a:off x="2047612" y="1215500"/>
            <a:ext cx="518700" cy="6393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57"/>
          <p:cNvSpPr txBox="1"/>
          <p:nvPr/>
        </p:nvSpPr>
        <p:spPr>
          <a:xfrm>
            <a:off x="3537400" y="344875"/>
            <a:ext cx="4729800" cy="43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Comme son </a:t>
            </a:r>
            <a:r>
              <a:rPr lang="en-GB" sz="2600" b="1">
                <a:solidFill>
                  <a:srgbClr val="FFD966"/>
                </a:solidFill>
                <a:latin typeface="Merienda"/>
                <a:ea typeface="Merienda"/>
                <a:cs typeface="Merienda"/>
                <a:sym typeface="Merienda"/>
              </a:rPr>
              <a:t>père</a:t>
            </a:r>
            <a:r>
              <a:rPr lang="en-GB" sz="2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avant lui,</a:t>
            </a:r>
            <a:endParaRPr sz="26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son </a:t>
            </a:r>
            <a:r>
              <a:rPr lang="en-GB" sz="2600" b="1">
                <a:solidFill>
                  <a:srgbClr val="FFD966"/>
                </a:solidFill>
                <a:latin typeface="Merienda"/>
                <a:ea typeface="Merienda"/>
                <a:cs typeface="Merienda"/>
                <a:sym typeface="Merienda"/>
              </a:rPr>
              <a:t>frère</a:t>
            </a:r>
            <a:r>
              <a:rPr lang="en-GB" sz="2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un peu plus tard,</a:t>
            </a:r>
            <a:endParaRPr sz="26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Son </a:t>
            </a:r>
            <a:r>
              <a:rPr lang="en-GB" sz="2600" b="1">
                <a:solidFill>
                  <a:srgbClr val="FFD966"/>
                </a:solidFill>
                <a:latin typeface="Merienda"/>
                <a:ea typeface="Merienda"/>
                <a:cs typeface="Merienda"/>
                <a:sym typeface="Merienda"/>
              </a:rPr>
              <a:t>neveu</a:t>
            </a:r>
            <a:r>
              <a:rPr lang="en-GB" sz="2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ensuite</a:t>
            </a:r>
            <a:endParaRPr sz="26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8 neurologues consultés:</a:t>
            </a:r>
            <a:endParaRPr sz="26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6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	</a:t>
            </a:r>
            <a:r>
              <a:rPr lang="en-GB" sz="2600" b="1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Pas de traitement</a:t>
            </a:r>
            <a:endParaRPr sz="2600" b="1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   	Patient convaincu</a:t>
            </a:r>
            <a:endParaRPr sz="2600" b="1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600" b="1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   	et résilié</a:t>
            </a:r>
            <a:endParaRPr sz="2600" b="1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8"/>
          <p:cNvSpPr txBox="1"/>
          <p:nvPr/>
        </p:nvSpPr>
        <p:spPr>
          <a:xfrm>
            <a:off x="3192525" y="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6B26B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Neurologie suite</a:t>
            </a:r>
            <a:endParaRPr sz="2400">
              <a:solidFill>
                <a:srgbClr val="F6B26B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545" name="Google Shape;545;p58"/>
          <p:cNvSpPr txBox="1"/>
          <p:nvPr/>
        </p:nvSpPr>
        <p:spPr>
          <a:xfrm>
            <a:off x="3291000" y="354175"/>
            <a:ext cx="5853000" cy="4219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Homme de 41 </a:t>
            </a:r>
            <a:r>
              <a:rPr lang="en-GB" sz="2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ans</a:t>
            </a:r>
            <a:endParaRPr sz="21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Maladie</a:t>
            </a:r>
            <a:r>
              <a:rPr lang="en-GB" sz="21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Motoneurone</a:t>
            </a:r>
            <a:endParaRPr sz="21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Atrophie</a:t>
            </a:r>
            <a:r>
              <a:rPr lang="en-GB" sz="21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musculaire</a:t>
            </a:r>
            <a:r>
              <a:rPr lang="en-GB" sz="21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idiopathique</a:t>
            </a:r>
            <a:endParaRPr sz="21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Depuis</a:t>
            </a:r>
            <a:r>
              <a:rPr lang="en-GB" sz="21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2 </a:t>
            </a:r>
            <a:r>
              <a:rPr lang="en-GB" sz="2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ans</a:t>
            </a:r>
            <a:endParaRPr sz="21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u="sng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 </a:t>
            </a:r>
            <a:r>
              <a:rPr lang="en-GB" sz="1800" b="1" u="sng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l’appui</a:t>
            </a:r>
            <a:r>
              <a:rPr lang="en-GB" sz="1800" b="1" u="sng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: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IRM -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          </a:t>
            </a:r>
            <a:r>
              <a:rPr lang="en-GB" sz="2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biopsie</a:t>
            </a:r>
            <a:r>
              <a:rPr lang="en-GB" sz="21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musculaire</a:t>
            </a:r>
            <a:r>
              <a:rPr lang="en-GB" sz="21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-</a:t>
            </a:r>
            <a:endParaRPr sz="21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  	   conduction </a:t>
            </a:r>
            <a:r>
              <a:rPr lang="en-GB" sz="2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nerveuse</a:t>
            </a:r>
            <a:r>
              <a:rPr lang="en-GB" sz="21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: </a:t>
            </a:r>
            <a:r>
              <a:rPr lang="en-GB" sz="2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anormale</a:t>
            </a:r>
            <a:endParaRPr sz="21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u="sng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Traitement</a:t>
            </a:r>
            <a:r>
              <a:rPr lang="en-GB" sz="2100" b="1" u="sng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: </a:t>
            </a:r>
            <a:r>
              <a:rPr lang="en-GB" sz="2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stéroïdes</a:t>
            </a:r>
            <a:endParaRPr sz="21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               </a:t>
            </a:r>
            <a:r>
              <a:rPr lang="en-GB" sz="2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Rilutek</a:t>
            </a:r>
            <a:endParaRPr sz="21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	       Neurontin</a:t>
            </a:r>
            <a:endParaRPr sz="21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u="sng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Résultat</a:t>
            </a:r>
            <a:r>
              <a:rPr lang="en-GB" sz="2100" b="1" u="sng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: </a:t>
            </a:r>
            <a:r>
              <a:rPr lang="en-GB" sz="2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détérioration</a:t>
            </a:r>
            <a:r>
              <a:rPr lang="en-GB" sz="21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progressive</a:t>
            </a:r>
            <a:endParaRPr sz="21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546" name="Google Shape;546;p58"/>
          <p:cNvSpPr txBox="1"/>
          <p:nvPr/>
        </p:nvSpPr>
        <p:spPr>
          <a:xfrm>
            <a:off x="2550574" y="4712400"/>
            <a:ext cx="6473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N’a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plus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l’usage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ses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mains, de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ses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bras et de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ses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jambes</a:t>
            </a: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547" name="Google Shape;54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50" y="354163"/>
            <a:ext cx="2789175" cy="3568616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58"/>
          <p:cNvSpPr txBox="1"/>
          <p:nvPr/>
        </p:nvSpPr>
        <p:spPr>
          <a:xfrm rot="-1161465">
            <a:off x="63676" y="1507577"/>
            <a:ext cx="2108817" cy="430853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erienda Black"/>
                <a:ea typeface="Merienda Black"/>
                <a:cs typeface="Merienda Black"/>
                <a:sym typeface="Merienda Black"/>
              </a:rPr>
              <a:t>chaise roulante</a:t>
            </a:r>
            <a:endParaRPr sz="1600">
              <a:latin typeface="Merienda Black"/>
              <a:ea typeface="Merienda Black"/>
              <a:cs typeface="Merienda Black"/>
              <a:sym typeface="Merienda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9"/>
          <p:cNvSpPr txBox="1"/>
          <p:nvPr/>
        </p:nvSpPr>
        <p:spPr>
          <a:xfrm>
            <a:off x="1083900" y="216775"/>
            <a:ext cx="6976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Nouvelle direction: diagnostic et traitement d’infections froides</a:t>
            </a:r>
            <a:endParaRPr sz="3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Arrêt des traitements précédents</a:t>
            </a:r>
            <a:endParaRPr sz="3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554" name="Google Shape;554;p59"/>
          <p:cNvSpPr txBox="1"/>
          <p:nvPr/>
        </p:nvSpPr>
        <p:spPr>
          <a:xfrm>
            <a:off x="1280925" y="2010075"/>
            <a:ext cx="3448800" cy="26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erienda"/>
              <a:buChar char="●"/>
            </a:pPr>
            <a:r>
              <a:rPr lang="en-GB" sz="19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2 souches + de rickettsies</a:t>
            </a:r>
            <a:endParaRPr sz="19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erienda"/>
              <a:buChar char="●"/>
            </a:pPr>
            <a:r>
              <a:rPr lang="en-GB" sz="19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La fièvre Q</a:t>
            </a:r>
            <a:endParaRPr sz="19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erienda"/>
              <a:buChar char="●"/>
            </a:pPr>
            <a:r>
              <a:rPr lang="en-GB" sz="19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Hėlicobacter pylori  	</a:t>
            </a:r>
            <a:endParaRPr sz="19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erienda"/>
              <a:buChar char="●"/>
            </a:pPr>
            <a:r>
              <a:rPr lang="en-GB" sz="19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Borréliose (Maladie de Lyme)           </a:t>
            </a: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                   	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555" name="Google Shape;555;p59"/>
          <p:cNvSpPr txBox="1"/>
          <p:nvPr/>
        </p:nvSpPr>
        <p:spPr>
          <a:xfrm>
            <a:off x="5128400" y="2010075"/>
            <a:ext cx="35721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erienda"/>
              <a:buChar char="●"/>
            </a:pPr>
            <a:r>
              <a:rPr lang="en-GB" sz="19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Ferritine</a:t>
            </a:r>
            <a:endParaRPr sz="19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erienda"/>
              <a:buChar char="●"/>
            </a:pPr>
            <a:r>
              <a:rPr lang="en-GB" sz="19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Enzymes hépatiques</a:t>
            </a:r>
            <a:endParaRPr sz="19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erienda"/>
              <a:buChar char="●"/>
            </a:pPr>
            <a:r>
              <a:rPr lang="en-GB" sz="19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CK  1.500 ( nl &lt; 150 ui )</a:t>
            </a:r>
            <a:endParaRPr sz="19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556" name="Google Shape;556;p59"/>
          <p:cNvSpPr/>
          <p:nvPr/>
        </p:nvSpPr>
        <p:spPr>
          <a:xfrm rot="-3479677">
            <a:off x="6709487" y="2097464"/>
            <a:ext cx="325472" cy="21550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59"/>
          <p:cNvSpPr/>
          <p:nvPr/>
        </p:nvSpPr>
        <p:spPr>
          <a:xfrm rot="-3938974">
            <a:off x="8127194" y="2455963"/>
            <a:ext cx="319415" cy="23159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8" name="Google Shape;558;p59"/>
          <p:cNvCxnSpPr/>
          <p:nvPr/>
        </p:nvCxnSpPr>
        <p:spPr>
          <a:xfrm>
            <a:off x="0" y="1832750"/>
            <a:ext cx="9144000" cy="59100"/>
          </a:xfrm>
          <a:prstGeom prst="straightConnector1">
            <a:avLst/>
          </a:prstGeom>
          <a:noFill/>
          <a:ln w="76200" cap="flat" cmpd="sng">
            <a:solidFill>
              <a:srgbClr val="F6B26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0"/>
          <p:cNvSpPr txBox="1"/>
          <p:nvPr/>
        </p:nvSpPr>
        <p:spPr>
          <a:xfrm>
            <a:off x="187225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CF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Après 6 mois           	  Après 1 an                Après 2 ans        </a:t>
            </a:r>
            <a:endParaRPr sz="2400">
              <a:solidFill>
                <a:srgbClr val="FFFCF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pic>
        <p:nvPicPr>
          <p:cNvPr id="564" name="Google Shape;56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00" y="617800"/>
            <a:ext cx="2788949" cy="42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5012" y="617800"/>
            <a:ext cx="2633975" cy="42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950" y="617800"/>
            <a:ext cx="2800794" cy="42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60"/>
          <p:cNvSpPr/>
          <p:nvPr/>
        </p:nvSpPr>
        <p:spPr>
          <a:xfrm>
            <a:off x="1098550" y="1074050"/>
            <a:ext cx="817850" cy="108375"/>
          </a:xfrm>
          <a:prstGeom prst="flowChartProcess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60"/>
          <p:cNvSpPr/>
          <p:nvPr/>
        </p:nvSpPr>
        <p:spPr>
          <a:xfrm>
            <a:off x="4163075" y="1975300"/>
            <a:ext cx="817850" cy="108375"/>
          </a:xfrm>
          <a:prstGeom prst="flowChartProcess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69" name="Google Shape;569;p60"/>
          <p:cNvCxnSpPr/>
          <p:nvPr/>
        </p:nvCxnSpPr>
        <p:spPr>
          <a:xfrm>
            <a:off x="3064425" y="0"/>
            <a:ext cx="29700" cy="5163300"/>
          </a:xfrm>
          <a:prstGeom prst="straightConnector1">
            <a:avLst/>
          </a:prstGeom>
          <a:noFill/>
          <a:ln w="76200" cap="flat" cmpd="sng">
            <a:solidFill>
              <a:srgbClr val="F6B26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0" name="Google Shape;570;p60"/>
          <p:cNvCxnSpPr/>
          <p:nvPr/>
        </p:nvCxnSpPr>
        <p:spPr>
          <a:xfrm>
            <a:off x="5978113" y="-9900"/>
            <a:ext cx="29700" cy="5163300"/>
          </a:xfrm>
          <a:prstGeom prst="straightConnector1">
            <a:avLst/>
          </a:prstGeom>
          <a:noFill/>
          <a:ln w="76200" cap="flat" cmpd="sng">
            <a:solidFill>
              <a:srgbClr val="F6B26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1E20D17-78EE-C958-0EAD-9F7C79990B45}"/>
              </a:ext>
            </a:extLst>
          </p:cNvPr>
          <p:cNvSpPr txBox="1"/>
          <p:nvPr/>
        </p:nvSpPr>
        <p:spPr>
          <a:xfrm>
            <a:off x="6677697" y="3492138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Nageur-compétition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516600" y="393075"/>
            <a:ext cx="8299200" cy="797400"/>
          </a:xfrm>
          <a:prstGeom prst="rect">
            <a:avLst/>
          </a:prstGeom>
          <a:ln w="381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605"/>
              <a:buNone/>
            </a:pPr>
            <a:r>
              <a:rPr lang="en-GB" sz="3900">
                <a:solidFill>
                  <a:srgbClr val="F6B26B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En:</a:t>
            </a:r>
            <a:endParaRPr sz="3900">
              <a:solidFill>
                <a:srgbClr val="F6B26B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</p:txBody>
      </p:sp>
      <p:graphicFrame>
        <p:nvGraphicFramePr>
          <p:cNvPr id="62" name="Google Shape;62;p14"/>
          <p:cNvGraphicFramePr/>
          <p:nvPr>
            <p:extLst>
              <p:ext uri="{D42A27DB-BD31-4B8C-83A1-F6EECF244321}">
                <p14:modId xmlns:p14="http://schemas.microsoft.com/office/powerpoint/2010/main" val="4157818513"/>
              </p:ext>
            </p:extLst>
          </p:nvPr>
        </p:nvGraphicFramePr>
        <p:xfrm>
          <a:off x="1234813" y="1311200"/>
          <a:ext cx="7334475" cy="3093510"/>
        </p:xfrm>
        <a:graphic>
          <a:graphicData uri="http://schemas.openxmlformats.org/drawingml/2006/table">
            <a:tbl>
              <a:tblPr>
                <a:noFill/>
                <a:tableStyleId>{F3013BAE-7ACF-43D8-BD96-78EE9158D3D8}</a:tableStyleId>
              </a:tblPr>
              <a:tblGrid>
                <a:gridCol w="733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2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>
                          <a:solidFill>
                            <a:schemeClr val="lt1"/>
                          </a:solidFill>
                          <a:latin typeface="Merienda"/>
                          <a:ea typeface="Merienda"/>
                          <a:cs typeface="Merienda"/>
                          <a:sym typeface="Merienda"/>
                        </a:rPr>
                        <a:t>1. Neurologie</a:t>
                      </a:r>
                      <a:endParaRPr sz="1700" b="1">
                        <a:solidFill>
                          <a:schemeClr val="lt1"/>
                        </a:solidFill>
                        <a:latin typeface="Merienda"/>
                        <a:ea typeface="Merienda"/>
                        <a:cs typeface="Merienda"/>
                        <a:sym typeface="Meriend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>
                          <a:solidFill>
                            <a:schemeClr val="lt1"/>
                          </a:solidFill>
                          <a:latin typeface="Merienda"/>
                          <a:ea typeface="Merienda"/>
                          <a:cs typeface="Merienda"/>
                          <a:sym typeface="Merienda"/>
                        </a:rPr>
                        <a:t>2. Cardiologie</a:t>
                      </a:r>
                      <a:endParaRPr sz="1700" b="1">
                        <a:solidFill>
                          <a:schemeClr val="lt1"/>
                        </a:solidFill>
                        <a:latin typeface="Merienda"/>
                        <a:ea typeface="Merienda"/>
                        <a:cs typeface="Merienda"/>
                        <a:sym typeface="Meriend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>
                          <a:solidFill>
                            <a:schemeClr val="lt1"/>
                          </a:solidFill>
                          <a:latin typeface="Merienda"/>
                          <a:ea typeface="Merienda"/>
                          <a:cs typeface="Merienda"/>
                          <a:sym typeface="Merienda"/>
                        </a:rPr>
                        <a:t>3. Psychiatrie</a:t>
                      </a:r>
                      <a:endParaRPr sz="1700" b="1">
                        <a:solidFill>
                          <a:schemeClr val="lt1"/>
                        </a:solidFill>
                        <a:latin typeface="Merienda"/>
                        <a:ea typeface="Merienda"/>
                        <a:cs typeface="Merienda"/>
                        <a:sym typeface="Meriend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>
                          <a:solidFill>
                            <a:schemeClr val="lt1"/>
                          </a:solidFill>
                          <a:latin typeface="Merienda"/>
                          <a:ea typeface="Merienda"/>
                          <a:cs typeface="Merienda"/>
                          <a:sym typeface="Merienda"/>
                        </a:rPr>
                        <a:t>4. Ophtalmologie</a:t>
                      </a:r>
                      <a:endParaRPr sz="1700" b="1">
                        <a:solidFill>
                          <a:schemeClr val="lt1"/>
                        </a:solidFill>
                        <a:latin typeface="Merienda"/>
                        <a:ea typeface="Merienda"/>
                        <a:cs typeface="Merienda"/>
                        <a:sym typeface="Meriend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>
                          <a:solidFill>
                            <a:schemeClr val="lt1"/>
                          </a:solidFill>
                          <a:latin typeface="Merienda"/>
                          <a:ea typeface="Merienda"/>
                          <a:cs typeface="Merienda"/>
                          <a:sym typeface="Merienda"/>
                        </a:rPr>
                        <a:t>5. Digestif</a:t>
                      </a:r>
                      <a:endParaRPr sz="1700" b="1">
                        <a:solidFill>
                          <a:schemeClr val="lt1"/>
                        </a:solidFill>
                        <a:latin typeface="Merienda"/>
                        <a:ea typeface="Merienda"/>
                        <a:cs typeface="Merienda"/>
                        <a:sym typeface="Meriend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>
                          <a:solidFill>
                            <a:schemeClr val="lt1"/>
                          </a:solidFill>
                          <a:latin typeface="Merienda"/>
                          <a:ea typeface="Merienda"/>
                          <a:cs typeface="Merienda"/>
                          <a:sym typeface="Merienda"/>
                        </a:rPr>
                        <a:t>6. Dermatologie</a:t>
                      </a:r>
                      <a:endParaRPr sz="1700" b="1">
                        <a:solidFill>
                          <a:schemeClr val="lt1"/>
                        </a:solidFill>
                        <a:latin typeface="Merienda"/>
                        <a:ea typeface="Merienda"/>
                        <a:cs typeface="Merienda"/>
                        <a:sym typeface="Meriend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 dirty="0">
                          <a:solidFill>
                            <a:schemeClr val="lt1"/>
                          </a:solidFill>
                          <a:latin typeface="Merienda"/>
                          <a:ea typeface="Merienda"/>
                          <a:cs typeface="Merienda"/>
                          <a:sym typeface="Merienda"/>
                        </a:rPr>
                        <a:t>7. </a:t>
                      </a:r>
                      <a:r>
                        <a:rPr lang="en-GB" sz="1700" b="1" dirty="0" err="1">
                          <a:solidFill>
                            <a:schemeClr val="lt1"/>
                          </a:solidFill>
                          <a:latin typeface="Merienda"/>
                          <a:ea typeface="Merienda"/>
                          <a:cs typeface="Merienda"/>
                          <a:sym typeface="Merienda"/>
                        </a:rPr>
                        <a:t>Général</a:t>
                      </a:r>
                      <a:endParaRPr sz="1700" b="1" dirty="0">
                        <a:solidFill>
                          <a:schemeClr val="lt1"/>
                        </a:solidFill>
                        <a:latin typeface="Merienda"/>
                        <a:ea typeface="Merienda"/>
                        <a:cs typeface="Merienda"/>
                        <a:sym typeface="Merienda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6B26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1"/>
          <p:cNvSpPr txBox="1"/>
          <p:nvPr/>
        </p:nvSpPr>
        <p:spPr>
          <a:xfrm>
            <a:off x="945900" y="1229550"/>
            <a:ext cx="7252200" cy="26844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dk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Son fils ainé - 22 ans</a:t>
            </a:r>
            <a:endParaRPr sz="2900">
              <a:solidFill>
                <a:schemeClr val="dk1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dk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Présente des symptômes de début de</a:t>
            </a:r>
            <a:endParaRPr sz="2900">
              <a:solidFill>
                <a:schemeClr val="dk1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dk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Maladie motoneurone</a:t>
            </a:r>
            <a:endParaRPr sz="2900">
              <a:solidFill>
                <a:schemeClr val="dk1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dk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Depuis 8 mois</a:t>
            </a:r>
            <a:endParaRPr sz="2900">
              <a:solidFill>
                <a:schemeClr val="dk1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dk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Mais n’est pas mon patient </a:t>
            </a:r>
            <a:endParaRPr sz="2900">
              <a:solidFill>
                <a:schemeClr val="dk1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2"/>
          <p:cNvSpPr txBox="1"/>
          <p:nvPr/>
        </p:nvSpPr>
        <p:spPr>
          <a:xfrm>
            <a:off x="786000" y="2637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Neurologie</a:t>
            </a: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suite</a:t>
            </a:r>
            <a:endParaRPr sz="16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581" name="Google Shape;581;p62"/>
          <p:cNvPicPr preferRelativeResize="0"/>
          <p:nvPr/>
        </p:nvPicPr>
        <p:blipFill rotWithShape="1">
          <a:blip r:embed="rId3">
            <a:alphaModFix/>
          </a:blip>
          <a:srcRect t="950"/>
          <a:stretch/>
        </p:blipFill>
        <p:spPr>
          <a:xfrm>
            <a:off x="157650" y="906525"/>
            <a:ext cx="4256700" cy="41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62"/>
          <p:cNvSpPr txBox="1"/>
          <p:nvPr/>
        </p:nvSpPr>
        <p:spPr>
          <a:xfrm>
            <a:off x="4828225" y="215425"/>
            <a:ext cx="4029000" cy="4873200"/>
          </a:xfrm>
          <a:prstGeom prst="rect">
            <a:avLst/>
          </a:prstGeom>
          <a:noFill/>
          <a:ln w="9525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u="sng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Garçon-8 ans</a:t>
            </a:r>
            <a:endParaRPr sz="2800" b="1" u="sng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Diagnostic: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Maladie de Tourette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Depuis tout petit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Traitement: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Risperdal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Concerta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Anti-depressants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Enzymes digestifs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Vit B, vit D3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63"/>
          <p:cNvPicPr preferRelativeResize="0"/>
          <p:nvPr/>
        </p:nvPicPr>
        <p:blipFill rotWithShape="1">
          <a:blip r:embed="rId3">
            <a:alphaModFix/>
          </a:blip>
          <a:srcRect t="950"/>
          <a:stretch/>
        </p:blipFill>
        <p:spPr>
          <a:xfrm>
            <a:off x="157650" y="906525"/>
            <a:ext cx="4256700" cy="41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63"/>
          <p:cNvSpPr txBox="1"/>
          <p:nvPr/>
        </p:nvSpPr>
        <p:spPr>
          <a:xfrm>
            <a:off x="4572000" y="423700"/>
            <a:ext cx="4404600" cy="4467347"/>
          </a:xfrm>
          <a:prstGeom prst="rect">
            <a:avLst/>
          </a:prstGeom>
          <a:noFill/>
          <a:ln w="9525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u="sng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Première </a:t>
            </a:r>
            <a:r>
              <a:rPr lang="en-GB" sz="2600" b="1" u="sng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visite</a:t>
            </a:r>
            <a:endParaRPr sz="2600" b="1" u="sng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Perte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récente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	4 kilos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Sueurs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nocturnes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Tachycardie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Agitation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Diarrhées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fréquentes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Rash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cutané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Ne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sait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pas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écrire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vu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trémor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64"/>
          <p:cNvPicPr preferRelativeResize="0"/>
          <p:nvPr/>
        </p:nvPicPr>
        <p:blipFill rotWithShape="1">
          <a:blip r:embed="rId3">
            <a:alphaModFix/>
          </a:blip>
          <a:srcRect t="950"/>
          <a:stretch/>
        </p:blipFill>
        <p:spPr>
          <a:xfrm>
            <a:off x="157650" y="906525"/>
            <a:ext cx="4256700" cy="41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64"/>
          <p:cNvSpPr txBox="1"/>
          <p:nvPr/>
        </p:nvSpPr>
        <p:spPr>
          <a:xfrm>
            <a:off x="4769075" y="137950"/>
            <a:ext cx="4000500" cy="2288700"/>
          </a:xfrm>
          <a:prstGeom prst="rect">
            <a:avLst/>
          </a:prstGeom>
          <a:noFill/>
          <a:ln w="9525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u="sng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Nouveau diagnostic:</a:t>
            </a:r>
            <a:endParaRPr sz="2600" b="1" u="sng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12700" lvl="0" indent="-12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Rickettsia Prowazeki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Rickettsia Conori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Maladie de Lyme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595" name="Google Shape;595;p64"/>
          <p:cNvSpPr/>
          <p:nvPr/>
        </p:nvSpPr>
        <p:spPr>
          <a:xfrm>
            <a:off x="6325925" y="2391250"/>
            <a:ext cx="699600" cy="719400"/>
          </a:xfrm>
          <a:prstGeom prst="mathPlus">
            <a:avLst>
              <a:gd name="adj1" fmla="val 23520"/>
            </a:avLst>
          </a:prstGeom>
          <a:solidFill>
            <a:srgbClr val="823839"/>
          </a:solidFill>
          <a:ln w="9525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64"/>
          <p:cNvSpPr txBox="1"/>
          <p:nvPr/>
        </p:nvSpPr>
        <p:spPr>
          <a:xfrm>
            <a:off x="4769075" y="3110650"/>
            <a:ext cx="4000500" cy="1828500"/>
          </a:xfrm>
          <a:prstGeom prst="rect">
            <a:avLst/>
          </a:prstGeom>
          <a:noFill/>
          <a:ln w="9525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Thrombocytémie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VS à 32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Vit D à 46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Vit B à 375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65"/>
          <p:cNvSpPr txBox="1"/>
          <p:nvPr/>
        </p:nvSpPr>
        <p:spPr>
          <a:xfrm>
            <a:off x="3468400" y="304350"/>
            <a:ext cx="5614640" cy="2626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Arrêt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du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traitement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précédent</a:t>
            </a:r>
            <a:endParaRPr lang="en-GB"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Nouveau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traitement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: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Antibiothérapie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Combinée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7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jours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/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mois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selon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le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poids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– 32 kg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Durant 12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mois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+ adjuvants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Régime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sans sucre</a:t>
            </a:r>
            <a:endParaRPr sz="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602" name="Google Shape;602;p65"/>
          <p:cNvSpPr txBox="1"/>
          <p:nvPr/>
        </p:nvSpPr>
        <p:spPr>
          <a:xfrm>
            <a:off x="3468400" y="2739250"/>
            <a:ext cx="5542900" cy="252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Résultat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après 1 an: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Bcp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plus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d’énergie</a:t>
            </a:r>
            <a:endParaRPr lang="en-GB"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Plus de trace de la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Maladie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Tourette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Plus de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sueurs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nocturnes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Concentration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Ecrit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sans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difficulté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Bon Appétit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603" name="Google Shape;603;p65"/>
          <p:cNvPicPr preferRelativeResize="0"/>
          <p:nvPr/>
        </p:nvPicPr>
        <p:blipFill rotWithShape="1">
          <a:blip r:embed="rId3">
            <a:alphaModFix/>
          </a:blip>
          <a:srcRect t="2629"/>
          <a:stretch/>
        </p:blipFill>
        <p:spPr>
          <a:xfrm>
            <a:off x="132700" y="935525"/>
            <a:ext cx="3251089" cy="22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0425" y="1196875"/>
            <a:ext cx="4173575" cy="394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66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Neurologie</a:t>
            </a: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suite</a:t>
            </a:r>
            <a:endParaRPr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610" name="Google Shape;610;p66"/>
          <p:cNvSpPr txBox="1"/>
          <p:nvPr/>
        </p:nvSpPr>
        <p:spPr>
          <a:xfrm>
            <a:off x="98525" y="523200"/>
            <a:ext cx="4970400" cy="24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LE FRÈRE DU PRÉCÉDENT:</a:t>
            </a:r>
            <a:endParaRPr sz="2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➢"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Age 11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➢"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Episodes de black out soudains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➢"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Crises d’épilepsie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➢"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Tics ophtalmiques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➢"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Fréquences urinaires nocturnes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611" name="Google Shape;611;p66"/>
          <p:cNvSpPr txBox="1"/>
          <p:nvPr/>
        </p:nvSpPr>
        <p:spPr>
          <a:xfrm>
            <a:off x="847400" y="3064425"/>
            <a:ext cx="221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Hospitalisation: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612" name="Google Shape;612;p66"/>
          <p:cNvSpPr/>
          <p:nvPr/>
        </p:nvSpPr>
        <p:spPr>
          <a:xfrm>
            <a:off x="98525" y="3113625"/>
            <a:ext cx="689700" cy="39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23839"/>
          </a:solidFill>
          <a:ln w="9525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66"/>
          <p:cNvSpPr txBox="1"/>
          <p:nvPr/>
        </p:nvSpPr>
        <p:spPr>
          <a:xfrm>
            <a:off x="3123575" y="2927400"/>
            <a:ext cx="20397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EEG: normal</a:t>
            </a:r>
            <a:endParaRPr sz="21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IRM: normal</a:t>
            </a:r>
            <a:endParaRPr sz="21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0425" y="1196875"/>
            <a:ext cx="4173575" cy="394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67"/>
          <p:cNvSpPr txBox="1"/>
          <p:nvPr/>
        </p:nvSpPr>
        <p:spPr>
          <a:xfrm>
            <a:off x="187200" y="699575"/>
            <a:ext cx="48972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Nouveau diagnostic:</a:t>
            </a:r>
            <a:endParaRPr sz="31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12700" lvl="0" indent="-12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Rickettsia Prowazeki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Rickettsia Conori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Mycoplasme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Borréliose (Maladie de Lyme)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0425" y="1196875"/>
            <a:ext cx="4173575" cy="394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68"/>
          <p:cNvSpPr txBox="1"/>
          <p:nvPr/>
        </p:nvSpPr>
        <p:spPr>
          <a:xfrm>
            <a:off x="394150" y="49250"/>
            <a:ext cx="4631100" cy="73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Traitement</a:t>
            </a:r>
            <a:r>
              <a:rPr lang="en-GB" sz="31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endParaRPr dirty="0"/>
          </a:p>
        </p:txBody>
      </p:sp>
      <p:sp>
        <p:nvSpPr>
          <p:cNvPr id="626" name="Google Shape;626;p68"/>
          <p:cNvSpPr txBox="1"/>
          <p:nvPr/>
        </p:nvSpPr>
        <p:spPr>
          <a:xfrm>
            <a:off x="118250" y="711050"/>
            <a:ext cx="5971200" cy="177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Antibiothérapie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Combinée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7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jours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/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mois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Selon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le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poids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– 40 kg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Durant 10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mois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+ adjuvants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Régime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sans sucre</a:t>
            </a:r>
            <a:endParaRPr sz="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627" name="Google Shape;627;p68"/>
          <p:cNvSpPr/>
          <p:nvPr/>
        </p:nvSpPr>
        <p:spPr>
          <a:xfrm>
            <a:off x="118250" y="3645775"/>
            <a:ext cx="1399200" cy="1399200"/>
          </a:xfrm>
          <a:prstGeom prst="rect">
            <a:avLst/>
          </a:prstGeom>
          <a:solidFill>
            <a:srgbClr val="1D08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68"/>
          <p:cNvSpPr txBox="1"/>
          <p:nvPr/>
        </p:nvSpPr>
        <p:spPr>
          <a:xfrm>
            <a:off x="492600" y="2465250"/>
            <a:ext cx="4079400" cy="239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u="sng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Résultat</a:t>
            </a:r>
            <a:r>
              <a:rPr lang="en-GB" sz="2100" b="1" u="sng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après 6 </a:t>
            </a:r>
            <a:r>
              <a:rPr lang="en-GB" sz="2100" b="1" u="sng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mois</a:t>
            </a:r>
            <a:endParaRPr sz="2100" b="1" u="sng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Asymptomatique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Plus de black out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Epilepsie</a:t>
            </a: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: non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Nycturie</a:t>
            </a: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: non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Arrêt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du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traitement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depuis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3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mois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Condition stable</a:t>
            </a: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6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>
            <a:off x="150088" y="84426"/>
            <a:ext cx="8843825" cy="4974637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69"/>
          <p:cNvSpPr txBox="1"/>
          <p:nvPr/>
        </p:nvSpPr>
        <p:spPr>
          <a:xfrm>
            <a:off x="295625" y="1438600"/>
            <a:ext cx="87006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7100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2.Ophtalmologie</a:t>
            </a:r>
            <a:endParaRPr sz="7100">
              <a:solidFill>
                <a:schemeClr val="lt1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70"/>
          <p:cNvSpPr txBox="1"/>
          <p:nvPr/>
        </p:nvSpPr>
        <p:spPr>
          <a:xfrm>
            <a:off x="2808225" y="1310500"/>
            <a:ext cx="61683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“Chlamydia : première cause</a:t>
            </a:r>
            <a:endParaRPr sz="3000">
              <a:solidFill>
                <a:schemeClr val="lt1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de cécité mondiale”</a:t>
            </a:r>
            <a:endParaRPr sz="3000">
              <a:solidFill>
                <a:schemeClr val="lt1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000" i="1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   	</a:t>
            </a:r>
            <a:endParaRPr sz="3000" i="1">
              <a:solidFill>
                <a:schemeClr val="lt1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-</a:t>
            </a:r>
            <a:r>
              <a:rPr lang="en-GB" sz="3000" i="1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  Paul Giroud</a:t>
            </a:r>
            <a:endParaRPr sz="3000" i="1">
              <a:solidFill>
                <a:schemeClr val="lt1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</p:txBody>
      </p:sp>
      <p:pic>
        <p:nvPicPr>
          <p:cNvPr id="640" name="Google Shape;64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450" y="848950"/>
            <a:ext cx="2094175" cy="27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l="20443" t="16483" r="9183" b="24242"/>
          <a:stretch/>
        </p:blipFill>
        <p:spPr>
          <a:xfrm>
            <a:off x="1224100" y="0"/>
            <a:ext cx="7864825" cy="50886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1313950" y="599600"/>
            <a:ext cx="6996600" cy="2960400"/>
          </a:xfrm>
          <a:prstGeom prst="rect">
            <a:avLst/>
          </a:prstGeom>
          <a:noFill/>
          <a:ln w="1143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 err="1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certains</a:t>
            </a:r>
            <a:r>
              <a:rPr lang="en-GB" sz="4000" dirty="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 </a:t>
            </a:r>
            <a:r>
              <a:rPr lang="en-GB" sz="4000" dirty="0" err="1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gènes</a:t>
            </a:r>
            <a:endParaRPr sz="4000" dirty="0">
              <a:solidFill>
                <a:srgbClr val="FFFFFF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 err="1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supportent</a:t>
            </a:r>
            <a:r>
              <a:rPr lang="en-GB" sz="4000" dirty="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 </a:t>
            </a:r>
            <a:r>
              <a:rPr lang="en-GB" sz="4000" dirty="0" err="1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ou</a:t>
            </a:r>
            <a:r>
              <a:rPr lang="en-GB" sz="4000" dirty="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 </a:t>
            </a:r>
            <a:r>
              <a:rPr lang="en-GB" sz="4000" dirty="0" err="1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paralysent</a:t>
            </a:r>
            <a:endParaRPr sz="4000" dirty="0">
              <a:solidFill>
                <a:srgbClr val="FFFFFF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la </a:t>
            </a:r>
            <a:r>
              <a:rPr lang="en-GB" sz="4000" dirty="0" err="1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croissance</a:t>
            </a:r>
            <a:endParaRPr sz="4000" dirty="0">
              <a:solidFill>
                <a:srgbClr val="FFFFFF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dirty="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de </a:t>
            </a:r>
            <a:r>
              <a:rPr lang="en-GB" sz="4000" dirty="0" err="1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germes</a:t>
            </a:r>
            <a:r>
              <a:rPr lang="en-GB" sz="4000" dirty="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 </a:t>
            </a:r>
            <a:r>
              <a:rPr lang="en-GB" sz="4000" dirty="0" err="1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spécifiques</a:t>
            </a:r>
            <a:r>
              <a:rPr lang="en-GB" sz="4000" dirty="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-</a:t>
            </a:r>
            <a:endParaRPr sz="4000" dirty="0">
              <a:solidFill>
                <a:srgbClr val="FFFFFF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471750" y="646500"/>
            <a:ext cx="6200499" cy="3413125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71"/>
          <p:cNvSpPr txBox="1"/>
          <p:nvPr/>
        </p:nvSpPr>
        <p:spPr>
          <a:xfrm>
            <a:off x="3177750" y="0"/>
            <a:ext cx="2788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Le Glaucome</a:t>
            </a:r>
            <a:endParaRPr sz="30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647" name="Google Shape;647;p71"/>
          <p:cNvSpPr txBox="1"/>
          <p:nvPr/>
        </p:nvSpPr>
        <p:spPr>
          <a:xfrm>
            <a:off x="5159325" y="2650575"/>
            <a:ext cx="3714600" cy="2388900"/>
          </a:xfrm>
          <a:prstGeom prst="rect">
            <a:avLst/>
          </a:prstGeom>
          <a:solidFill>
            <a:srgbClr val="E87C2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Destruction progressive</a:t>
            </a:r>
            <a:endParaRPr sz="2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du nerf optique, le plus</a:t>
            </a:r>
            <a:endParaRPr sz="2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souvent  causée par une</a:t>
            </a:r>
            <a:endParaRPr sz="2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pression trop importante</a:t>
            </a:r>
            <a:endParaRPr sz="2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à l’intérieur de l’oeil</a:t>
            </a:r>
            <a:endParaRPr sz="2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72"/>
          <p:cNvSpPr txBox="1"/>
          <p:nvPr/>
        </p:nvSpPr>
        <p:spPr>
          <a:xfrm>
            <a:off x="295650" y="0"/>
            <a:ext cx="7074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u="sng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Patiente- 35 ans – Zimbabwe - Dallas</a:t>
            </a:r>
            <a:endParaRPr sz="2300" b="1" u="sng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653" name="Google Shape;653;p72"/>
          <p:cNvSpPr txBox="1"/>
          <p:nvPr/>
        </p:nvSpPr>
        <p:spPr>
          <a:xfrm>
            <a:off x="295650" y="490650"/>
            <a:ext cx="8552700" cy="20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… Troubles de la vue depuis 4 ans avec tâches œil gauche</a:t>
            </a:r>
            <a:endParaRPr sz="2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Diagnostic : </a:t>
            </a:r>
            <a:r>
              <a:rPr lang="en-GB" sz="2200" b="1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Glaucome  	</a:t>
            </a: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-      Collyres</a:t>
            </a:r>
            <a:endParaRPr sz="2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Mise en place de </a:t>
            </a:r>
            <a:r>
              <a:rPr lang="en-GB" sz="2200" b="1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3 shunts </a:t>
            </a: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au cours des 3 dernières années</a:t>
            </a:r>
            <a:endParaRPr sz="2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Echec- pression oculaire reste à 60 mm Hg</a:t>
            </a:r>
            <a:endParaRPr sz="2200" b="1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Prochaine étape: énucléation</a:t>
            </a:r>
            <a:endParaRPr sz="2200" b="1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654" name="Google Shape;654;p72"/>
          <p:cNvSpPr txBox="1"/>
          <p:nvPr/>
        </p:nvSpPr>
        <p:spPr>
          <a:xfrm>
            <a:off x="1704625" y="2492925"/>
            <a:ext cx="3222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u="sng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Mais aussi de:</a:t>
            </a:r>
            <a:endParaRPr sz="1700" b="1" u="sng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Fatigue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Céphalées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Douleurs musculaires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Sueurs nocturnes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Tachycardie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Douleurs abdominales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Scotomes œil droit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655" name="Google Shape;65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1550" y="2802675"/>
            <a:ext cx="2892425" cy="193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73"/>
          <p:cNvSpPr txBox="1"/>
          <p:nvPr/>
        </p:nvSpPr>
        <p:spPr>
          <a:xfrm>
            <a:off x="394125" y="167500"/>
            <a:ext cx="7695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u="sng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Patiente- 35 ans – Zimbabwe - Dallas</a:t>
            </a:r>
            <a:endParaRPr sz="2300" b="1" u="sng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661" name="Google Shape;661;p73"/>
          <p:cNvSpPr txBox="1"/>
          <p:nvPr/>
        </p:nvSpPr>
        <p:spPr>
          <a:xfrm>
            <a:off x="394125" y="758700"/>
            <a:ext cx="8917500" cy="3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Nouveau diagnostic:</a:t>
            </a:r>
            <a:endParaRPr sz="31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Rickettsia Prowazeki  	  +  	thrombocythémie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Rickettsia Conori        		PCR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Mycoplasme               		cholestérol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Chlamydia pneumoniae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Hélicobacter pylori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Borréliose (Maladie de Lyme)</a:t>
            </a:r>
            <a:endParaRPr sz="1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662" name="Google Shape;66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1550" y="2802675"/>
            <a:ext cx="2892425" cy="193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74"/>
          <p:cNvSpPr txBox="1"/>
          <p:nvPr/>
        </p:nvSpPr>
        <p:spPr>
          <a:xfrm>
            <a:off x="394125" y="167500"/>
            <a:ext cx="7695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u="sng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Patiente- 35 ans – Zimbabwe - Dallas</a:t>
            </a:r>
            <a:endParaRPr sz="2300" b="1" u="sng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668" name="Google Shape;66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5375" y="2792825"/>
            <a:ext cx="2892425" cy="19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74"/>
          <p:cNvSpPr txBox="1"/>
          <p:nvPr/>
        </p:nvSpPr>
        <p:spPr>
          <a:xfrm>
            <a:off x="236475" y="804750"/>
            <a:ext cx="7163400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Nouveau </a:t>
            </a:r>
            <a:r>
              <a:rPr lang="en-GB" sz="2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traitement</a:t>
            </a:r>
            <a:r>
              <a:rPr lang="en-GB" sz="2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:</a:t>
            </a:r>
            <a:endParaRPr sz="2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Antibiothérapie</a:t>
            </a: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Alternée</a:t>
            </a: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, </a:t>
            </a: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Combinée</a:t>
            </a: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7 </a:t>
            </a: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jours</a:t>
            </a: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/</a:t>
            </a: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mois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+ adjuvants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Régime</a:t>
            </a: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sans sucre</a:t>
            </a:r>
            <a:endParaRPr sz="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670" name="Google Shape;670;p74"/>
          <p:cNvSpPr/>
          <p:nvPr/>
        </p:nvSpPr>
        <p:spPr>
          <a:xfrm>
            <a:off x="137950" y="3557100"/>
            <a:ext cx="1350000" cy="1419000"/>
          </a:xfrm>
          <a:prstGeom prst="rect">
            <a:avLst/>
          </a:prstGeom>
          <a:solidFill>
            <a:srgbClr val="1F06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74"/>
          <p:cNvSpPr txBox="1"/>
          <p:nvPr/>
        </p:nvSpPr>
        <p:spPr>
          <a:xfrm>
            <a:off x="236475" y="2464700"/>
            <a:ext cx="5448900" cy="19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Résultat après 1 mois: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erienda"/>
              <a:buChar char="●"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Pression oculaire gauche à 10 mm Hg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erienda"/>
              <a:buChar char="●"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Amélioration de l’état général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erienda"/>
              <a:buChar char="●"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Traitement pris pendant 12 mois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erienda"/>
              <a:buChar char="●"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Le shunt reste ouvert et la pression demeure basse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erienda"/>
              <a:buChar char="●"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Continuation collyres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75"/>
          <p:cNvSpPr txBox="1"/>
          <p:nvPr/>
        </p:nvSpPr>
        <p:spPr>
          <a:xfrm>
            <a:off x="256175" y="78825"/>
            <a:ext cx="6325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u="sng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Patiente - 53 ans –Mère de la précédente </a:t>
            </a:r>
            <a:endParaRPr sz="2300" b="1" u="sng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677" name="Google Shape;677;p75"/>
          <p:cNvSpPr txBox="1"/>
          <p:nvPr/>
        </p:nvSpPr>
        <p:spPr>
          <a:xfrm>
            <a:off x="359700" y="916400"/>
            <a:ext cx="8424600" cy="2485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erienda"/>
              <a:buChar char="➢"/>
            </a:pPr>
            <a:r>
              <a:rPr lang="en-GB" sz="2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État </a:t>
            </a:r>
            <a:r>
              <a:rPr lang="en-GB" sz="2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grippal</a:t>
            </a:r>
            <a:r>
              <a:rPr lang="en-GB" sz="2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depuis</a:t>
            </a:r>
            <a:r>
              <a:rPr lang="en-GB" sz="2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5 </a:t>
            </a:r>
            <a:r>
              <a:rPr lang="en-GB" sz="2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ans</a:t>
            </a:r>
            <a:endParaRPr sz="2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erienda"/>
              <a:buChar char="➢"/>
            </a:pPr>
            <a:r>
              <a:rPr lang="en-GB" sz="2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Anxiété</a:t>
            </a:r>
            <a:r>
              <a:rPr lang="en-GB" sz="2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        	</a:t>
            </a:r>
            <a:r>
              <a:rPr lang="en-GB" sz="2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Urbanol</a:t>
            </a:r>
            <a:r>
              <a:rPr lang="en-GB" sz="2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, </a:t>
            </a:r>
            <a:r>
              <a:rPr lang="en-GB" sz="2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Trepiline</a:t>
            </a:r>
            <a:endParaRPr sz="2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erienda"/>
              <a:buChar char="➢"/>
            </a:pPr>
            <a:r>
              <a:rPr lang="en-GB" sz="2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Hypertension  		</a:t>
            </a:r>
            <a:r>
              <a:rPr lang="en-GB" sz="2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Prexum</a:t>
            </a:r>
            <a:r>
              <a:rPr lang="en-GB" sz="2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+	</a:t>
            </a:r>
            <a:endParaRPr sz="2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erienda"/>
              <a:buChar char="➢"/>
            </a:pPr>
            <a:r>
              <a:rPr lang="en-GB" sz="2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Problème</a:t>
            </a:r>
            <a:r>
              <a:rPr lang="en-GB" sz="2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oculaire</a:t>
            </a:r>
            <a:r>
              <a:rPr lang="en-GB" sz="2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( </a:t>
            </a:r>
            <a:r>
              <a:rPr lang="en-GB" sz="2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douleurs</a:t>
            </a:r>
            <a:r>
              <a:rPr lang="en-GB" sz="2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, vision trouble )</a:t>
            </a:r>
            <a:endParaRPr sz="2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erienda"/>
              <a:buChar char="➢"/>
            </a:pPr>
            <a:r>
              <a:rPr lang="en-GB" sz="2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Verrue</a:t>
            </a:r>
            <a:r>
              <a:rPr lang="en-GB" sz="2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vulvaire</a:t>
            </a:r>
            <a:r>
              <a:rPr lang="en-GB" sz="2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– 10 cm    	</a:t>
            </a:r>
            <a:r>
              <a:rPr lang="en-GB" sz="2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Chirurgie</a:t>
            </a:r>
            <a:endParaRPr sz="2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678" name="Google Shape;678;p75"/>
          <p:cNvSpPr/>
          <p:nvPr/>
        </p:nvSpPr>
        <p:spPr>
          <a:xfrm>
            <a:off x="2478175" y="1556850"/>
            <a:ext cx="1044600" cy="26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238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75"/>
          <p:cNvSpPr/>
          <p:nvPr/>
        </p:nvSpPr>
        <p:spPr>
          <a:xfrm>
            <a:off x="4837750" y="2931075"/>
            <a:ext cx="1044600" cy="26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238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0" name="Google Shape;68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1975" y="3504450"/>
            <a:ext cx="2232125" cy="146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78;p75">
            <a:extLst>
              <a:ext uri="{FF2B5EF4-FFF2-40B4-BE49-F238E27FC236}">
                <a16:creationId xmlns:a16="http://schemas.microsoft.com/office/drawing/2014/main" id="{1A231453-F3D8-2AC3-B7B8-AB36DBB0BC53}"/>
              </a:ext>
            </a:extLst>
          </p:cNvPr>
          <p:cNvSpPr/>
          <p:nvPr/>
        </p:nvSpPr>
        <p:spPr>
          <a:xfrm>
            <a:off x="3419075" y="2025982"/>
            <a:ext cx="1044600" cy="26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238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76"/>
          <p:cNvSpPr txBox="1"/>
          <p:nvPr/>
        </p:nvSpPr>
        <p:spPr>
          <a:xfrm>
            <a:off x="256175" y="78825"/>
            <a:ext cx="6325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u="sng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Patiente - 53 ans –Mère de la précédente </a:t>
            </a:r>
            <a:endParaRPr sz="2300" b="1" u="sng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686" name="Google Shape;68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1975" y="3504450"/>
            <a:ext cx="2232125" cy="146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76"/>
          <p:cNvSpPr txBox="1"/>
          <p:nvPr/>
        </p:nvSpPr>
        <p:spPr>
          <a:xfrm>
            <a:off x="364575" y="617625"/>
            <a:ext cx="6631200" cy="3724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Nouveau diagnostic:</a:t>
            </a:r>
            <a:endParaRPr sz="32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Rickettsia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Prowazeki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	 +   Fer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Rickettsia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Conori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     	      PCR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Mycoplasme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            		 						  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cholestérol</a:t>
            </a:r>
            <a:endParaRPr lang="en-ZA"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ZA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Chlamydia pneumoniae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Helicobacter pylori</a:t>
            </a:r>
            <a:endParaRPr sz="24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➢"/>
            </a:pP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Borréliose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(</a:t>
            </a:r>
            <a:r>
              <a:rPr lang="en-GB" sz="24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Maladie</a:t>
            </a:r>
            <a:r>
              <a:rPr lang="en-GB" sz="24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Lyme)</a:t>
            </a:r>
            <a:endParaRPr sz="2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688" name="Google Shape;688;p76"/>
          <p:cNvSpPr/>
          <p:nvPr/>
        </p:nvSpPr>
        <p:spPr>
          <a:xfrm>
            <a:off x="6143998" y="1258288"/>
            <a:ext cx="167400" cy="276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8238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76"/>
          <p:cNvSpPr/>
          <p:nvPr/>
        </p:nvSpPr>
        <p:spPr>
          <a:xfrm>
            <a:off x="6311398" y="1745326"/>
            <a:ext cx="167400" cy="276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8238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77"/>
          <p:cNvSpPr txBox="1"/>
          <p:nvPr/>
        </p:nvSpPr>
        <p:spPr>
          <a:xfrm>
            <a:off x="867100" y="78825"/>
            <a:ext cx="6325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u="sng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Patiente - 53 ans </a:t>
            </a:r>
            <a:endParaRPr sz="2300" b="1" u="sng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696" name="Google Shape;69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1975" y="3504450"/>
            <a:ext cx="2232125" cy="146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77"/>
          <p:cNvSpPr txBox="1"/>
          <p:nvPr/>
        </p:nvSpPr>
        <p:spPr>
          <a:xfrm>
            <a:off x="867100" y="729175"/>
            <a:ext cx="6119100" cy="16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Traitement:</a:t>
            </a:r>
            <a:endParaRPr sz="26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Antibiothérapie Combinée 7 jours/mois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+ adjuvants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Régime sans sucre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698" name="Google Shape;698;p77"/>
          <p:cNvSpPr txBox="1"/>
          <p:nvPr/>
        </p:nvSpPr>
        <p:spPr>
          <a:xfrm>
            <a:off x="867100" y="2359075"/>
            <a:ext cx="5941500" cy="14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Résultat après 8 mois :</a:t>
            </a:r>
            <a:endParaRPr sz="3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erienda"/>
              <a:buChar char="➢"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Amélioration de l’état général</a:t>
            </a:r>
            <a:endParaRPr sz="2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erienda"/>
              <a:buChar char="➢"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Plus de problème oculaire</a:t>
            </a:r>
            <a:endParaRPr sz="2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78"/>
          <p:cNvSpPr txBox="1"/>
          <p:nvPr/>
        </p:nvSpPr>
        <p:spPr>
          <a:xfrm>
            <a:off x="364575" y="0"/>
            <a:ext cx="9242400" cy="9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Patiente- 73 ans – Mère de la précédente 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Grand’mère de la première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704" name="Google Shape;704;p78"/>
          <p:cNvSpPr txBox="1"/>
          <p:nvPr/>
        </p:nvSpPr>
        <p:spPr>
          <a:xfrm>
            <a:off x="778425" y="1330225"/>
            <a:ext cx="7084500" cy="21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 dirty="0" err="1">
                <a:solidFill>
                  <a:srgbClr val="823839"/>
                </a:solidFill>
                <a:latin typeface="Merienda"/>
                <a:ea typeface="Merienda"/>
                <a:cs typeface="Merienda"/>
                <a:sym typeface="Merienda"/>
              </a:rPr>
              <a:t>Complètement</a:t>
            </a:r>
            <a:r>
              <a:rPr lang="en-GB" sz="2900" b="1" dirty="0">
                <a:solidFill>
                  <a:srgbClr val="823839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900" b="1" dirty="0" err="1">
                <a:solidFill>
                  <a:srgbClr val="823839"/>
                </a:solidFill>
                <a:latin typeface="Merienda"/>
                <a:ea typeface="Merienda"/>
                <a:cs typeface="Merienda"/>
                <a:sym typeface="Merienda"/>
              </a:rPr>
              <a:t>aveugle</a:t>
            </a:r>
            <a:endParaRPr sz="2900" b="1" dirty="0">
              <a:solidFill>
                <a:srgbClr val="823839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Cataracte</a:t>
            </a:r>
            <a:r>
              <a:rPr lang="en-GB" sz="2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œil</a:t>
            </a:r>
            <a:r>
              <a:rPr lang="en-GB" sz="2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gauche – </a:t>
            </a:r>
            <a:r>
              <a:rPr lang="en-GB" sz="2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chirurgie</a:t>
            </a:r>
            <a:endParaRPr sz="2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Glaucome</a:t>
            </a:r>
            <a:r>
              <a:rPr lang="en-GB" sz="2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bilatéral</a:t>
            </a:r>
            <a:endParaRPr sz="2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Hypertension </a:t>
            </a:r>
            <a:r>
              <a:rPr lang="en-GB" sz="2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artérielle</a:t>
            </a:r>
            <a:endParaRPr sz="11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705" name="Google Shape;70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150" y="3501325"/>
            <a:ext cx="2271550" cy="149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79"/>
          <p:cNvSpPr txBox="1"/>
          <p:nvPr/>
        </p:nvSpPr>
        <p:spPr>
          <a:xfrm>
            <a:off x="364575" y="0"/>
            <a:ext cx="9242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Patiente- 73 ans – 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711" name="Google Shape;71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150" y="3501325"/>
            <a:ext cx="2271550" cy="149792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79"/>
          <p:cNvSpPr txBox="1"/>
          <p:nvPr/>
        </p:nvSpPr>
        <p:spPr>
          <a:xfrm>
            <a:off x="364575" y="538800"/>
            <a:ext cx="8907600" cy="317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Diagnostic:</a:t>
            </a:r>
            <a:endParaRPr sz="31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Rickettsia Prowazeki      	+                VS</a:t>
            </a: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Rickettsia </a:t>
            </a: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Conori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                		Fer</a:t>
            </a: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Chlamydia pneumoniae          		PCR</a:t>
            </a: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Helicobacter pylori                 		</a:t>
            </a: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Cholestérol</a:t>
            </a: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Borréliose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(</a:t>
            </a: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Maladie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Lyme)</a:t>
            </a: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Bartonella H. &amp; Q.</a:t>
            </a:r>
            <a:endParaRPr sz="1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0"/>
          <p:cNvSpPr txBox="1"/>
          <p:nvPr/>
        </p:nvSpPr>
        <p:spPr>
          <a:xfrm>
            <a:off x="364575" y="0"/>
            <a:ext cx="9242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Patiente- 73 ans – 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718" name="Google Shape;718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150" y="3501325"/>
            <a:ext cx="2271550" cy="1497925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80"/>
          <p:cNvSpPr txBox="1"/>
          <p:nvPr/>
        </p:nvSpPr>
        <p:spPr>
          <a:xfrm>
            <a:off x="1290800" y="538800"/>
            <a:ext cx="5370000" cy="16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Nouveau traitement:</a:t>
            </a:r>
            <a:endParaRPr sz="31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erienda"/>
              <a:buChar char="●"/>
            </a:pPr>
            <a:r>
              <a:rPr lang="en-GB" sz="19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Antibiothérapie Combinée 7 jours/mois</a:t>
            </a:r>
            <a:endParaRPr sz="19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erienda"/>
              <a:buChar char="●"/>
            </a:pPr>
            <a:r>
              <a:rPr lang="en-GB" sz="19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+ adjuvants</a:t>
            </a:r>
            <a:endParaRPr sz="19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erienda"/>
              <a:buChar char="●"/>
            </a:pPr>
            <a:r>
              <a:rPr lang="en-GB" sz="19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Régime sans sucre</a:t>
            </a:r>
            <a:endParaRPr sz="19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720" name="Google Shape;720;p80"/>
          <p:cNvSpPr txBox="1"/>
          <p:nvPr/>
        </p:nvSpPr>
        <p:spPr>
          <a:xfrm>
            <a:off x="1320350" y="2237400"/>
            <a:ext cx="5310900" cy="2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Résultat après 1 mois:</a:t>
            </a:r>
            <a:endParaRPr sz="3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erienda"/>
              <a:buChar char="➢"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 retrouvé la vue</a:t>
            </a:r>
            <a:endParaRPr sz="2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erienda"/>
              <a:buChar char="➢"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Amélioration de l’état général</a:t>
            </a:r>
            <a:endParaRPr sz="2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erienda"/>
              <a:buChar char="➢"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Traitement pris pendant 6 mois</a:t>
            </a:r>
            <a:endParaRPr sz="2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erienda"/>
              <a:buChar char="➢"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Continuation collyres</a:t>
            </a:r>
            <a:endParaRPr sz="2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 amt="87000"/>
          </a:blip>
          <a:srcRect l="16124" t="16483" r="16151" b="24242"/>
          <a:stretch/>
        </p:blipFill>
        <p:spPr>
          <a:xfrm>
            <a:off x="1575199" y="0"/>
            <a:ext cx="7568800" cy="508862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369800" y="268950"/>
            <a:ext cx="85614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7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Les organismes Intracellulaires obligés </a:t>
            </a:r>
            <a:r>
              <a:rPr lang="en-GB" sz="2700">
                <a:solidFill>
                  <a:srgbClr val="93C47D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( OIO)</a:t>
            </a:r>
            <a:r>
              <a:rPr lang="en-GB" sz="27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 </a:t>
            </a:r>
            <a:endParaRPr sz="27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700" u="sng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092764" y="1201668"/>
            <a:ext cx="5517000" cy="2956445"/>
          </a:xfrm>
          <a:prstGeom prst="rect">
            <a:avLst/>
          </a:prstGeom>
          <a:noFill/>
          <a:ln w="1143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●"/>
            </a:pP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Dictent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les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symptômes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selon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leur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position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anatomique</a:t>
            </a:r>
            <a:endParaRPr sz="20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●"/>
            </a:pPr>
            <a:endParaRPr lang="en-GB" sz="20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●"/>
            </a:pP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Les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symptômes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ne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sont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pas la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maladie</a:t>
            </a:r>
            <a:endParaRPr sz="20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●"/>
            </a:pPr>
            <a:endParaRPr lang="en-GB" sz="20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●"/>
            </a:pP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La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maladie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peut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revêtir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un tout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autre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aspect au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cours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du temps et changer de nom </a:t>
            </a:r>
            <a:endParaRPr sz="20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81"/>
          <p:cNvSpPr txBox="1"/>
          <p:nvPr/>
        </p:nvSpPr>
        <p:spPr>
          <a:xfrm>
            <a:off x="788225" y="206900"/>
            <a:ext cx="8838600" cy="3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Pour  infos:</a:t>
            </a:r>
            <a:endParaRPr sz="29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❏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Les 3 patients ci-dessus sont négatifs pour 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Chlamydia trachomatis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❏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Chlamydia trachomatis n’est pas souvent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associée à une maladie vénérienne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❏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Un germe ne se trouve jamais tout seul chez un patient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82"/>
          <p:cNvSpPr txBox="1"/>
          <p:nvPr/>
        </p:nvSpPr>
        <p:spPr>
          <a:xfrm>
            <a:off x="551775" y="3360025"/>
            <a:ext cx="87498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5900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3</a:t>
            </a:r>
            <a:r>
              <a:rPr lang="en-GB" sz="4100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.GASTRO-ENTÉROLOGIE</a:t>
            </a:r>
            <a:endParaRPr sz="4100">
              <a:solidFill>
                <a:schemeClr val="lt1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</p:txBody>
      </p:sp>
      <p:pic>
        <p:nvPicPr>
          <p:cNvPr id="731" name="Google Shape;73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3300"/>
            <a:ext cx="2962275" cy="31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7075" y="88538"/>
            <a:ext cx="2981325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0800" y="93300"/>
            <a:ext cx="2590800" cy="3190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4" name="Google Shape;734;p82"/>
          <p:cNvCxnSpPr/>
          <p:nvPr/>
        </p:nvCxnSpPr>
        <p:spPr>
          <a:xfrm flipH="1">
            <a:off x="3192475" y="98525"/>
            <a:ext cx="9900" cy="3153000"/>
          </a:xfrm>
          <a:prstGeom prst="straightConnector1">
            <a:avLst/>
          </a:prstGeom>
          <a:noFill/>
          <a:ln w="76200" cap="flat" cmpd="sng">
            <a:solidFill>
              <a:srgbClr val="82383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5" name="Google Shape;735;p82"/>
          <p:cNvCxnSpPr/>
          <p:nvPr/>
        </p:nvCxnSpPr>
        <p:spPr>
          <a:xfrm flipH="1">
            <a:off x="6319650" y="88550"/>
            <a:ext cx="9900" cy="3153000"/>
          </a:xfrm>
          <a:prstGeom prst="straightConnector1">
            <a:avLst/>
          </a:prstGeom>
          <a:noFill/>
          <a:ln w="76200" cap="flat" cmpd="sng">
            <a:solidFill>
              <a:srgbClr val="82383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75" y="152400"/>
            <a:ext cx="486558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83"/>
          <p:cNvSpPr txBox="1"/>
          <p:nvPr/>
        </p:nvSpPr>
        <p:spPr>
          <a:xfrm>
            <a:off x="5081700" y="478350"/>
            <a:ext cx="44046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2 soeurs</a:t>
            </a:r>
            <a:endParaRPr sz="6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30 &amp; 28 ans</a:t>
            </a:r>
            <a:endParaRPr sz="3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Atteintes de la</a:t>
            </a:r>
            <a:endParaRPr sz="16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823839"/>
                </a:solidFill>
                <a:latin typeface="Merienda"/>
                <a:ea typeface="Merienda"/>
                <a:cs typeface="Merienda"/>
                <a:sym typeface="Merienda"/>
              </a:rPr>
              <a:t>Maladie de Cröhn</a:t>
            </a:r>
            <a:endParaRPr sz="1600" b="1">
              <a:solidFill>
                <a:srgbClr val="823839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après avoir travaillé 12 mois</a:t>
            </a:r>
            <a:endParaRPr sz="16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dans le même restaurant – condition douteuse</a:t>
            </a:r>
            <a:endParaRPr sz="16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Toutes 2 malades</a:t>
            </a:r>
            <a:endParaRPr sz="16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L’une meurt de la maladie de Cröhn</a:t>
            </a:r>
            <a:endParaRPr sz="16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l’autre survit avec le même diagnostic</a:t>
            </a:r>
            <a:endParaRPr sz="16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84"/>
          <p:cNvSpPr txBox="1"/>
          <p:nvPr/>
        </p:nvSpPr>
        <p:spPr>
          <a:xfrm>
            <a:off x="1458325" y="363000"/>
            <a:ext cx="7596900" cy="464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LA SURVIVANTE</a:t>
            </a:r>
            <a:endParaRPr sz="2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Parcours</a:t>
            </a:r>
            <a:r>
              <a:rPr lang="en-GB" sz="2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depuis</a:t>
            </a:r>
            <a:r>
              <a:rPr lang="en-GB" sz="2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15 </a:t>
            </a:r>
            <a:r>
              <a:rPr lang="en-GB" sz="2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ans</a:t>
            </a:r>
            <a:endParaRPr sz="2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endParaRPr sz="22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erienda"/>
              <a:buChar char="➢"/>
            </a:pP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En gastro-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entérologie</a:t>
            </a:r>
            <a:endParaRPr sz="22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erienda"/>
              <a:buChar char="➢"/>
            </a:pP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En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chirurgie-résection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partielle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l’intestin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grêle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endParaRPr sz="22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erienda"/>
              <a:buChar char="➢"/>
            </a:pP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Aux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soins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intensifs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- 2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mois</a:t>
            </a:r>
            <a:endParaRPr sz="22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erienda"/>
              <a:buChar char="➢"/>
            </a:pP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Sous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chimiothérapie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-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Huméra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,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Révélex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,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Stélara</a:t>
            </a:r>
            <a:endParaRPr sz="22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erienda"/>
              <a:buChar char="➢"/>
            </a:pP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En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psychiatrie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–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dû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à la prise de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Stélara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?</a:t>
            </a:r>
            <a:endParaRPr sz="22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erienda"/>
              <a:buChar char="➢"/>
            </a:pP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Retour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en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chirurgie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–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résection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des 2/3 du colon</a:t>
            </a:r>
            <a:endParaRPr sz="22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erienda"/>
              <a:buChar char="➢"/>
            </a:pP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Covid +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mais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pas de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vaccins</a:t>
            </a:r>
            <a:endParaRPr sz="22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erienda"/>
              <a:buChar char="➢"/>
            </a:pP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Chez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moi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– à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l’âge</a:t>
            </a:r>
            <a:r>
              <a:rPr lang="en-GB" sz="2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45 </a:t>
            </a:r>
            <a:r>
              <a:rPr lang="en-GB" sz="2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ans</a:t>
            </a:r>
            <a:endParaRPr sz="22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747" name="Google Shape;747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4500" y="88674"/>
            <a:ext cx="1890225" cy="17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4500" y="88674"/>
            <a:ext cx="1890225" cy="17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85"/>
          <p:cNvSpPr txBox="1"/>
          <p:nvPr/>
        </p:nvSpPr>
        <p:spPr>
          <a:xfrm>
            <a:off x="1496125" y="359850"/>
            <a:ext cx="6948600" cy="44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LA SURVIVANTE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Chez moi: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erienda"/>
              <a:buChar char="➢"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Métier: pet Sitter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erienda"/>
              <a:buChar char="➢"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Fistule FID peau –colon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erienda"/>
              <a:buChar char="➢"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Mal à la tête, aux mains, aux jambes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erienda"/>
              <a:buChar char="➢"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Hépatomégalie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erienda"/>
              <a:buChar char="➢"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Poumons encombrés  X-ray: fibrose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erienda"/>
              <a:buChar char="➢"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Œdème des chevilles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4500" y="88674"/>
            <a:ext cx="1890225" cy="17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86"/>
          <p:cNvSpPr txBox="1"/>
          <p:nvPr/>
        </p:nvSpPr>
        <p:spPr>
          <a:xfrm>
            <a:off x="1290800" y="510875"/>
            <a:ext cx="8346000" cy="432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dirty="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Diagnostic:</a:t>
            </a:r>
            <a:endParaRPr sz="2700" dirty="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Rickettsia Mooseri     +  	VS à 40</a:t>
            </a: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Rickettsia </a:t>
            </a: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Conori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         	</a:t>
            </a: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Ferritine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haute</a:t>
            </a: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Chlamydia</a:t>
            </a: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ZA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Fièvre</a:t>
            </a:r>
            <a:r>
              <a:rPr lang="en-ZA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Q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    			% Saturation </a:t>
            </a:r>
            <a:endParaRPr lang="en-ZA"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114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	</a:t>
            </a:r>
            <a:r>
              <a:rPr lang="en-ZA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PCR </a:t>
            </a:r>
            <a:r>
              <a:rPr lang="en-ZA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élevée</a:t>
            </a:r>
            <a:endParaRPr lang="en-ZA"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Borréliose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(</a:t>
            </a:r>
            <a:r>
              <a:rPr lang="en-GB" sz="23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Maladie</a:t>
            </a: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Lyme)</a:t>
            </a: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➢"/>
            </a:pPr>
            <a:r>
              <a:rPr lang="en-GB" sz="23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Bartonella H. &amp; Q.</a:t>
            </a:r>
            <a:endParaRPr sz="23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4500" y="88674"/>
            <a:ext cx="1890225" cy="17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87"/>
          <p:cNvSpPr txBox="1"/>
          <p:nvPr/>
        </p:nvSpPr>
        <p:spPr>
          <a:xfrm>
            <a:off x="1625825" y="275900"/>
            <a:ext cx="5537700" cy="252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Nouveau </a:t>
            </a:r>
            <a:r>
              <a:rPr lang="en-GB" sz="32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traitement</a:t>
            </a:r>
            <a:r>
              <a:rPr lang="en-GB" sz="32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:</a:t>
            </a:r>
            <a:endParaRPr sz="32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●"/>
            </a:pP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Arrêt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la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chimiothérapie</a:t>
            </a:r>
            <a:endParaRPr sz="20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●"/>
            </a:pP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Antibiothérapie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Alternée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et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Combinée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7 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jours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/</a:t>
            </a: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mois</a:t>
            </a:r>
            <a:endParaRPr sz="20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●"/>
            </a:pP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+ adjuvants</a:t>
            </a:r>
            <a:endParaRPr sz="20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●"/>
            </a:pPr>
            <a:r>
              <a:rPr lang="en-GB" sz="20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Régime</a:t>
            </a:r>
            <a:r>
              <a:rPr lang="en-GB" sz="20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sans sucre</a:t>
            </a:r>
            <a:endParaRPr sz="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766" name="Google Shape;766;p87"/>
          <p:cNvSpPr txBox="1"/>
          <p:nvPr/>
        </p:nvSpPr>
        <p:spPr>
          <a:xfrm>
            <a:off x="1625825" y="3054550"/>
            <a:ext cx="53109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Résultat après 1 mois</a:t>
            </a:r>
            <a:r>
              <a:rPr lang="en-GB" sz="2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:</a:t>
            </a:r>
            <a:endParaRPr sz="2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erienda"/>
              <a:buChar char="●"/>
            </a:pPr>
            <a:r>
              <a:rPr lang="en-GB" sz="2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Fistule se fermant</a:t>
            </a:r>
            <a:endParaRPr sz="2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4500" y="88674"/>
            <a:ext cx="1890225" cy="17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88"/>
          <p:cNvSpPr txBox="1"/>
          <p:nvPr/>
        </p:nvSpPr>
        <p:spPr>
          <a:xfrm>
            <a:off x="413850" y="147800"/>
            <a:ext cx="8976600" cy="3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Après 2 mois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●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Amélioration de l’état général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●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Fistule fermée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●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Traitement pris pendant 6 mois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Après 6mois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Apparition de 2 abcès sur la cicatrice de laparotomie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En provenance de l’intestin grêle- chirurgies à répétition-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Entiviyo suggéré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14150" cy="48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89"/>
          <p:cNvSpPr txBox="1"/>
          <p:nvPr/>
        </p:nvSpPr>
        <p:spPr>
          <a:xfrm>
            <a:off x="4197575" y="152400"/>
            <a:ext cx="5015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3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GASTRO-ENTÉROLOGIE</a:t>
            </a:r>
            <a:endParaRPr sz="3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779" name="Google Shape;779;p89"/>
          <p:cNvSpPr txBox="1"/>
          <p:nvPr/>
        </p:nvSpPr>
        <p:spPr>
          <a:xfrm>
            <a:off x="4266550" y="824700"/>
            <a:ext cx="47790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Un grand nombre de mes patients se présentent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sous l’étiquette maladie de Cröhn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Avec comme traitement: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-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Azapress ou autre traitement biologique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-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Cortisone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-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Hospitalisations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-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Chirurgie à répétition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-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Sans résultat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1270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Diagnostic étiologique : OIO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Traitement antibiotiques adéquat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279400" lvl="0" indent="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2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Fin de la maladie</a:t>
            </a:r>
            <a:endParaRPr sz="22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90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28925" y="128775"/>
            <a:ext cx="8686150" cy="488595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90"/>
          <p:cNvSpPr txBox="1"/>
          <p:nvPr/>
        </p:nvSpPr>
        <p:spPr>
          <a:xfrm>
            <a:off x="886800" y="1448475"/>
            <a:ext cx="7744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8000">
                <a:solidFill>
                  <a:srgbClr val="FFFFFF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4.Cardiologie</a:t>
            </a:r>
            <a:endParaRPr sz="8000">
              <a:solidFill>
                <a:srgbClr val="FFFFFF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l="11668"/>
          <a:stretch/>
        </p:blipFill>
        <p:spPr>
          <a:xfrm>
            <a:off x="0" y="25675"/>
            <a:ext cx="5867075" cy="509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 rotWithShape="1">
          <a:blip r:embed="rId4">
            <a:alphaModFix/>
          </a:blip>
          <a:srcRect r="5544"/>
          <a:stretch/>
        </p:blipFill>
        <p:spPr>
          <a:xfrm>
            <a:off x="4508350" y="51790"/>
            <a:ext cx="4635650" cy="50921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1886700" y="4317450"/>
            <a:ext cx="67494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rgbClr val="78FCD9"/>
                </a:solidFill>
                <a:latin typeface="Herculanum" panose="02000505000000020004" pitchFamily="2" charset="77"/>
                <a:ea typeface="Merienda ExtraBold"/>
                <a:cs typeface="Merienda ExtraBold"/>
                <a:sym typeface="Merienda ExtraBold"/>
              </a:rPr>
              <a:t>Comme un </a:t>
            </a:r>
            <a:r>
              <a:rPr lang="en-GB" sz="4000" dirty="0" err="1">
                <a:solidFill>
                  <a:srgbClr val="78FCD9"/>
                </a:solidFill>
                <a:latin typeface="Herculanum" panose="02000505000000020004" pitchFamily="2" charset="77"/>
                <a:ea typeface="Merienda ExtraBold"/>
                <a:cs typeface="Merienda ExtraBold"/>
                <a:sym typeface="Merienda ExtraBold"/>
              </a:rPr>
              <a:t>caméléon</a:t>
            </a:r>
            <a:endParaRPr sz="4000" dirty="0">
              <a:solidFill>
                <a:srgbClr val="78FCD9"/>
              </a:solidFill>
              <a:latin typeface="Herculanum" panose="02000505000000020004" pitchFamily="2" charset="77"/>
              <a:ea typeface="Merienda ExtraBold"/>
              <a:cs typeface="Merienda ExtraBold"/>
              <a:sym typeface="Merienda ExtraBold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91"/>
          <p:cNvSpPr txBox="1"/>
          <p:nvPr/>
        </p:nvSpPr>
        <p:spPr>
          <a:xfrm>
            <a:off x="3072000" y="112900"/>
            <a:ext cx="3000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2 frères</a:t>
            </a:r>
            <a:endParaRPr sz="1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791" name="Google Shape;791;p91"/>
          <p:cNvSpPr txBox="1"/>
          <p:nvPr/>
        </p:nvSpPr>
        <p:spPr>
          <a:xfrm>
            <a:off x="807950" y="867100"/>
            <a:ext cx="3517800" cy="838800"/>
          </a:xfrm>
          <a:prstGeom prst="rect">
            <a:avLst/>
          </a:prstGeom>
          <a:noFill/>
          <a:ln w="38100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9E3611"/>
                </a:solidFill>
                <a:latin typeface="Merienda"/>
                <a:ea typeface="Merienda"/>
                <a:cs typeface="Merienda"/>
                <a:sym typeface="Merienda"/>
              </a:rPr>
              <a:t>D. 34 ans à la 1ère visite</a:t>
            </a:r>
            <a:endParaRPr sz="2000" b="1">
              <a:solidFill>
                <a:srgbClr val="9E361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None/>
            </a:pPr>
            <a:r>
              <a:rPr lang="en-GB" sz="2000" b="1">
                <a:solidFill>
                  <a:srgbClr val="9E3611"/>
                </a:solidFill>
                <a:latin typeface="Merienda"/>
                <a:ea typeface="Merienda"/>
                <a:cs typeface="Merienda"/>
                <a:sym typeface="Merienda"/>
              </a:rPr>
              <a:t>Malade depuis 16 ans</a:t>
            </a:r>
            <a:endParaRPr sz="2000" b="1">
              <a:solidFill>
                <a:srgbClr val="9E361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792" name="Google Shape;792;p91"/>
          <p:cNvSpPr txBox="1"/>
          <p:nvPr/>
        </p:nvSpPr>
        <p:spPr>
          <a:xfrm>
            <a:off x="5104125" y="867100"/>
            <a:ext cx="3842700" cy="838800"/>
          </a:xfrm>
          <a:prstGeom prst="rect">
            <a:avLst/>
          </a:prstGeom>
          <a:noFill/>
          <a:ln w="38100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9E3611"/>
                </a:solidFill>
                <a:latin typeface="Merienda"/>
                <a:ea typeface="Merienda"/>
                <a:cs typeface="Merienda"/>
                <a:sym typeface="Merienda"/>
              </a:rPr>
              <a:t>R. 31 ans à la 1ère visite</a:t>
            </a:r>
            <a:endParaRPr sz="2000" b="1">
              <a:solidFill>
                <a:srgbClr val="9E361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300"/>
              </a:spcBef>
              <a:spcAft>
                <a:spcPts val="100"/>
              </a:spcAft>
              <a:buNone/>
            </a:pPr>
            <a:r>
              <a:rPr lang="en-GB" sz="2000" b="1">
                <a:solidFill>
                  <a:srgbClr val="9E3611"/>
                </a:solidFill>
                <a:latin typeface="Merienda"/>
                <a:ea typeface="Merienda"/>
                <a:cs typeface="Merienda"/>
                <a:sym typeface="Merienda"/>
              </a:rPr>
              <a:t>Malade depuis 12 ans</a:t>
            </a:r>
            <a:endParaRPr sz="2000" b="1">
              <a:solidFill>
                <a:srgbClr val="9E361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793" name="Google Shape;793;p91"/>
          <p:cNvSpPr txBox="1"/>
          <p:nvPr/>
        </p:nvSpPr>
        <p:spPr>
          <a:xfrm>
            <a:off x="5153350" y="1705900"/>
            <a:ext cx="3000000" cy="1515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Sportif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Fatigué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Déprimé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Douleurs</a:t>
            </a: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musculaires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IBS- colon irritable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794" name="Google Shape;794;p91"/>
          <p:cNvPicPr preferRelativeResize="0"/>
          <p:nvPr/>
        </p:nvPicPr>
        <p:blipFill rotWithShape="1">
          <a:blip r:embed="rId3">
            <a:alphaModFix/>
          </a:blip>
          <a:srcRect t="8209" b="6180"/>
          <a:stretch/>
        </p:blipFill>
        <p:spPr>
          <a:xfrm>
            <a:off x="1968050" y="3199000"/>
            <a:ext cx="5638800" cy="19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91"/>
          <p:cNvSpPr txBox="1"/>
          <p:nvPr/>
        </p:nvSpPr>
        <p:spPr>
          <a:xfrm>
            <a:off x="847374" y="1705900"/>
            <a:ext cx="3312643" cy="2290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Piqure</a:t>
            </a: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</a:t>
            </a: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tique</a:t>
            </a: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- UK- </a:t>
            </a: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malade</a:t>
            </a: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X 1 </a:t>
            </a: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mois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En</a:t>
            </a: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surpoids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Fatigué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Déprimé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Hypertendu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Problèmes</a:t>
            </a:r>
            <a:r>
              <a:rPr lang="en-GB" sz="17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7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cardiaques</a:t>
            </a:r>
            <a:endParaRPr sz="17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92"/>
          <p:cNvPicPr preferRelativeResize="0"/>
          <p:nvPr/>
        </p:nvPicPr>
        <p:blipFill rotWithShape="1">
          <a:blip r:embed="rId3">
            <a:alphaModFix/>
          </a:blip>
          <a:srcRect t="8209" b="6180"/>
          <a:stretch/>
        </p:blipFill>
        <p:spPr>
          <a:xfrm>
            <a:off x="3535593" y="3133685"/>
            <a:ext cx="5638800" cy="19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92"/>
          <p:cNvSpPr txBox="1"/>
          <p:nvPr/>
        </p:nvSpPr>
        <p:spPr>
          <a:xfrm>
            <a:off x="402650" y="0"/>
            <a:ext cx="87696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2 frères 3 ans plus tard</a:t>
            </a:r>
            <a:endParaRPr sz="3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802" name="Google Shape;802;p92"/>
          <p:cNvSpPr txBox="1"/>
          <p:nvPr/>
        </p:nvSpPr>
        <p:spPr>
          <a:xfrm>
            <a:off x="588650" y="660175"/>
            <a:ext cx="1379400" cy="492600"/>
          </a:xfrm>
          <a:prstGeom prst="rect">
            <a:avLst/>
          </a:prstGeom>
          <a:noFill/>
          <a:ln w="38100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9E3611"/>
                </a:solidFill>
                <a:latin typeface="Merienda"/>
                <a:ea typeface="Merienda"/>
                <a:cs typeface="Merienda"/>
                <a:sym typeface="Merienda"/>
              </a:rPr>
              <a:t>D. 37 ans</a:t>
            </a:r>
            <a:endParaRPr sz="2000" b="1">
              <a:solidFill>
                <a:srgbClr val="9E361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803" name="Google Shape;803;p92"/>
          <p:cNvSpPr txBox="1"/>
          <p:nvPr/>
        </p:nvSpPr>
        <p:spPr>
          <a:xfrm>
            <a:off x="5547475" y="660175"/>
            <a:ext cx="1438500" cy="492600"/>
          </a:xfrm>
          <a:prstGeom prst="rect">
            <a:avLst/>
          </a:prstGeom>
          <a:noFill/>
          <a:ln w="38100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9E3611"/>
                </a:solidFill>
                <a:latin typeface="Merienda"/>
                <a:ea typeface="Merienda"/>
                <a:cs typeface="Merienda"/>
                <a:sym typeface="Merienda"/>
              </a:rPr>
              <a:t>R. 34 ans</a:t>
            </a:r>
            <a:endParaRPr sz="2000" b="1">
              <a:solidFill>
                <a:srgbClr val="9E361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804" name="Google Shape;804;p92"/>
          <p:cNvSpPr txBox="1"/>
          <p:nvPr/>
        </p:nvSpPr>
        <p:spPr>
          <a:xfrm>
            <a:off x="1133125" y="1221825"/>
            <a:ext cx="3606826" cy="358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ienda"/>
              <a:buChar char="●"/>
            </a:pP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Présence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d’OIO</a:t>
            </a: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ienda"/>
              <a:buChar char="●"/>
            </a:pP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Ferritine</a:t>
            </a: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600"/>
              <a:buFont typeface="Merienda"/>
              <a:buChar char="●"/>
            </a:pPr>
            <a:r>
              <a:rPr lang="en-GB" sz="1600" b="1" dirty="0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18 R/ AB</a:t>
            </a:r>
            <a:endParaRPr sz="1600" b="1" dirty="0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ienda"/>
              <a:buChar char="●"/>
            </a:pPr>
            <a:endParaRPr lang="en-GB"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ienda"/>
              <a:buChar char="●"/>
            </a:pPr>
            <a:endParaRPr lang="en-GB"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ienda"/>
              <a:buChar char="●"/>
            </a:pP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Amélioration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l’état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général</a:t>
            </a: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ienda"/>
              <a:buChar char="●"/>
            </a:pP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et de la tension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artérielle</a:t>
            </a: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ienda"/>
              <a:buChar char="●"/>
            </a:pP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Normalisation du Fer</a:t>
            </a: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ienda"/>
              <a:buChar char="●"/>
            </a:pP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Cardiomyopathie</a:t>
            </a: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ienda"/>
              <a:buChar char="●"/>
            </a:pP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Toujours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déprimé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,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comme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le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reste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la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famille</a:t>
            </a: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805" name="Google Shape;805;p92"/>
          <p:cNvSpPr txBox="1"/>
          <p:nvPr/>
        </p:nvSpPr>
        <p:spPr>
          <a:xfrm>
            <a:off x="5646025" y="1278750"/>
            <a:ext cx="32715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Présence d’OIO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Ferritine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26 R/ AB</a:t>
            </a:r>
            <a:endParaRPr sz="1700" b="1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 b="1">
              <a:solidFill>
                <a:srgbClr val="FFD966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Amélioration de l’état général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Normalisation du Fer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ienda"/>
              <a:buChar char="●"/>
            </a:pP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Toujours déprimé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93"/>
          <p:cNvPicPr preferRelativeResize="0"/>
          <p:nvPr/>
        </p:nvPicPr>
        <p:blipFill rotWithShape="1">
          <a:blip r:embed="rId3">
            <a:alphaModFix/>
          </a:blip>
          <a:srcRect t="8209" b="6180"/>
          <a:stretch/>
        </p:blipFill>
        <p:spPr>
          <a:xfrm>
            <a:off x="1968050" y="3199000"/>
            <a:ext cx="5638800" cy="19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93"/>
          <p:cNvSpPr txBox="1"/>
          <p:nvPr/>
        </p:nvSpPr>
        <p:spPr>
          <a:xfrm>
            <a:off x="1087400" y="0"/>
            <a:ext cx="74001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2 frères</a:t>
            </a:r>
            <a:endParaRPr sz="2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12 ans plus tard</a:t>
            </a:r>
            <a:endParaRPr sz="2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du temps du Covid</a:t>
            </a:r>
            <a:endParaRPr sz="2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812" name="Google Shape;812;p93"/>
          <p:cNvSpPr txBox="1"/>
          <p:nvPr/>
        </p:nvSpPr>
        <p:spPr>
          <a:xfrm>
            <a:off x="837525" y="1077300"/>
            <a:ext cx="1350000" cy="492600"/>
          </a:xfrm>
          <a:prstGeom prst="rect">
            <a:avLst/>
          </a:prstGeom>
          <a:noFill/>
          <a:ln w="38100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9E3611"/>
                </a:solidFill>
                <a:latin typeface="Merienda"/>
                <a:ea typeface="Merienda"/>
                <a:cs typeface="Merienda"/>
                <a:sym typeface="Merienda"/>
              </a:rPr>
              <a:t>D. 46 ans</a:t>
            </a:r>
            <a:endParaRPr sz="2000" b="1">
              <a:solidFill>
                <a:srgbClr val="9E361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813" name="Google Shape;813;p93"/>
          <p:cNvSpPr txBox="1"/>
          <p:nvPr/>
        </p:nvSpPr>
        <p:spPr>
          <a:xfrm>
            <a:off x="7045225" y="1077300"/>
            <a:ext cx="1527300" cy="492600"/>
          </a:xfrm>
          <a:prstGeom prst="rect">
            <a:avLst/>
          </a:prstGeom>
          <a:noFill/>
          <a:ln w="38100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9E3611"/>
                </a:solidFill>
                <a:latin typeface="Merienda"/>
                <a:ea typeface="Merienda"/>
                <a:cs typeface="Merienda"/>
                <a:sym typeface="Merienda"/>
              </a:rPr>
              <a:t>R. 43 ans</a:t>
            </a:r>
            <a:endParaRPr sz="2000" b="1">
              <a:solidFill>
                <a:srgbClr val="9E361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814" name="Google Shape;814;p93"/>
          <p:cNvSpPr txBox="1"/>
          <p:nvPr/>
        </p:nvSpPr>
        <p:spPr>
          <a:xfrm>
            <a:off x="1177241" y="1757742"/>
            <a:ext cx="4113838" cy="216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ienda"/>
              <a:buChar char="●"/>
            </a:pP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Covid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négatif</a:t>
            </a: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ienda"/>
              <a:buChar char="●"/>
            </a:pP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Non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vacciné</a:t>
            </a: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ienda"/>
              <a:buChar char="●"/>
            </a:pP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Arythmie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        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Soins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intensifs</a:t>
            </a: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ienda"/>
              <a:buChar char="●"/>
            </a:pP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Amiodarone</a:t>
            </a: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ienda"/>
              <a:buChar char="●"/>
            </a:pP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Réaction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adverse, diminution de la dose</a:t>
            </a: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ienda"/>
              <a:buChar char="●"/>
            </a:pP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Arrêt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cardiaque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, </a:t>
            </a:r>
            <a:r>
              <a:rPr lang="en-GB" sz="16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décès</a:t>
            </a:r>
            <a:r>
              <a:rPr lang="en-GB" sz="16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endParaRPr sz="16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815" name="Google Shape;815;p93"/>
          <p:cNvSpPr/>
          <p:nvPr/>
        </p:nvSpPr>
        <p:spPr>
          <a:xfrm>
            <a:off x="2773416" y="2463300"/>
            <a:ext cx="601200" cy="216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23839"/>
          </a:solidFill>
          <a:ln w="9525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93"/>
          <p:cNvSpPr txBox="1"/>
          <p:nvPr/>
        </p:nvSpPr>
        <p:spPr>
          <a:xfrm>
            <a:off x="6030325" y="1724350"/>
            <a:ext cx="30000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erienda"/>
              <a:buChar char="●"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Covid positif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erienda"/>
              <a:buChar char="●"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Non vacciné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erienda"/>
              <a:buChar char="●"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Arythmie   	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erienda"/>
              <a:buChar char="●"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Amiodarone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erienda"/>
              <a:buChar char="●"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Réaction adverse, arrêt du traitement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erienda"/>
              <a:buChar char="●"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Soigné en ambulatoire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erienda"/>
              <a:buChar char="●"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Fibrillation Auriculaire  occasionnelle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p94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167513" y="94225"/>
            <a:ext cx="8808974" cy="4955049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94"/>
          <p:cNvSpPr txBox="1"/>
          <p:nvPr/>
        </p:nvSpPr>
        <p:spPr>
          <a:xfrm>
            <a:off x="39450" y="1863750"/>
            <a:ext cx="90651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rgbClr val="FFFFFF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5.Psychiatrie</a:t>
            </a:r>
            <a:endParaRPr sz="8000">
              <a:solidFill>
                <a:srgbClr val="FFFFFF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95"/>
          <p:cNvSpPr txBox="1"/>
          <p:nvPr/>
        </p:nvSpPr>
        <p:spPr>
          <a:xfrm>
            <a:off x="4059600" y="262950"/>
            <a:ext cx="46704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●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2 frères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●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Age respectif: 15 et 12 ans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même diagnostic d’Asperger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survenu progressivement après les vaccins, selon la mère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tous 2 porteurs d’OIO –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➢"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Rickettsie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➢"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Mycoplasme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➢"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Toxoplasmose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ienda"/>
              <a:buChar char="➢"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Borréliose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828" name="Google Shape;82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7150"/>
            <a:ext cx="348615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888" y="2714300"/>
            <a:ext cx="3031187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96"/>
          <p:cNvSpPr txBox="1"/>
          <p:nvPr/>
        </p:nvSpPr>
        <p:spPr>
          <a:xfrm>
            <a:off x="3072000" y="857250"/>
            <a:ext cx="30000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D966"/>
                </a:solidFill>
                <a:latin typeface="Merienda"/>
                <a:ea typeface="Merienda"/>
                <a:cs typeface="Merienda"/>
                <a:sym typeface="Merienda"/>
              </a:rPr>
              <a:t>2 frères</a:t>
            </a:r>
            <a:endParaRPr sz="2000" b="1">
              <a:solidFill>
                <a:srgbClr val="FFD966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Sous mon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Protocole</a:t>
            </a: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>
                <a:solidFill>
                  <a:srgbClr val="FFD966"/>
                </a:solidFill>
                <a:latin typeface="Merienda"/>
                <a:ea typeface="Merienda"/>
                <a:cs typeface="Merienda"/>
                <a:sym typeface="Merienda"/>
              </a:rPr>
              <a:t>16 mois plus tard</a:t>
            </a:r>
            <a:endParaRPr sz="2000" b="1">
              <a:solidFill>
                <a:srgbClr val="FFD966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835" name="Google Shape;83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975" y="454663"/>
            <a:ext cx="2317055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4975" y="421313"/>
            <a:ext cx="2552700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96"/>
          <p:cNvSpPr txBox="1"/>
          <p:nvPr/>
        </p:nvSpPr>
        <p:spPr>
          <a:xfrm>
            <a:off x="1409025" y="3291050"/>
            <a:ext cx="3000000" cy="129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L’aîné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s’est</a:t>
            </a:r>
            <a:r>
              <a:rPr lang="en-GB" sz="18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8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normalisé</a:t>
            </a:r>
            <a:endParaRPr lang="en-GB"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i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Il vit avec </a:t>
            </a:r>
            <a:r>
              <a:rPr lang="en-GB" sz="1800" b="1" i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sa</a:t>
            </a:r>
            <a:r>
              <a:rPr lang="en-GB" sz="1800" b="1" i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800" b="1" i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mère</a:t>
            </a:r>
            <a:endParaRPr sz="1800" b="1" i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838" name="Google Shape;838;p96"/>
          <p:cNvSpPr txBox="1"/>
          <p:nvPr/>
        </p:nvSpPr>
        <p:spPr>
          <a:xfrm>
            <a:off x="5737675" y="3291050"/>
            <a:ext cx="25527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Le second n’a pas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Changé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i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Il vit avec son père</a:t>
            </a:r>
            <a:endParaRPr sz="1800" b="1" i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cxnSp>
        <p:nvCxnSpPr>
          <p:cNvPr id="839" name="Google Shape;839;p96"/>
          <p:cNvCxnSpPr>
            <a:stCxn id="835" idx="1"/>
            <a:endCxn id="837" idx="1"/>
          </p:cNvCxnSpPr>
          <p:nvPr/>
        </p:nvCxnSpPr>
        <p:spPr>
          <a:xfrm rot="10800000" flipH="1" flipV="1">
            <a:off x="641975" y="1750063"/>
            <a:ext cx="767050" cy="2188072"/>
          </a:xfrm>
          <a:prstGeom prst="curvedConnector3">
            <a:avLst>
              <a:gd name="adj1" fmla="val -29802"/>
            </a:avLst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0" name="Google Shape;840;p96"/>
          <p:cNvCxnSpPr>
            <a:stCxn id="836" idx="3"/>
            <a:endCxn id="838" idx="3"/>
          </p:cNvCxnSpPr>
          <p:nvPr/>
        </p:nvCxnSpPr>
        <p:spPr>
          <a:xfrm flipH="1">
            <a:off x="8290375" y="1750050"/>
            <a:ext cx="447300" cy="2167500"/>
          </a:xfrm>
          <a:prstGeom prst="curvedConnector3">
            <a:avLst>
              <a:gd name="adj1" fmla="val -53236"/>
            </a:avLst>
          </a:prstGeom>
          <a:noFill/>
          <a:ln w="381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1" name="Google Shape;841;p96"/>
          <p:cNvSpPr txBox="1"/>
          <p:nvPr/>
        </p:nvSpPr>
        <p:spPr>
          <a:xfrm>
            <a:off x="1194500" y="857250"/>
            <a:ext cx="121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800" b="1">
                <a:solidFill>
                  <a:srgbClr val="6FA78E"/>
                </a:solidFill>
                <a:latin typeface="Merienda"/>
                <a:ea typeface="Merienda"/>
                <a:cs typeface="Merienda"/>
                <a:sym typeface="Merienda"/>
              </a:rPr>
              <a:t>L’ainé</a:t>
            </a:r>
            <a:endParaRPr sz="2800" b="1">
              <a:solidFill>
                <a:srgbClr val="6FA78E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842" name="Google Shape;842;p96"/>
          <p:cNvSpPr txBox="1"/>
          <p:nvPr/>
        </p:nvSpPr>
        <p:spPr>
          <a:xfrm>
            <a:off x="6687775" y="1556850"/>
            <a:ext cx="1547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100" b="1">
                <a:solidFill>
                  <a:srgbClr val="0070C0"/>
                </a:solidFill>
                <a:latin typeface="Merienda"/>
                <a:ea typeface="Merienda"/>
                <a:cs typeface="Merienda"/>
                <a:sym typeface="Merienda"/>
              </a:rPr>
              <a:t>Le second </a:t>
            </a:r>
            <a:endParaRPr sz="2100" b="1">
              <a:solidFill>
                <a:srgbClr val="0070C0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97"/>
          <p:cNvSpPr txBox="1"/>
          <p:nvPr/>
        </p:nvSpPr>
        <p:spPr>
          <a:xfrm>
            <a:off x="1251400" y="236475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2 ans plus tard</a:t>
            </a:r>
            <a:endParaRPr sz="2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848" name="Google Shape;848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0275" y="938575"/>
            <a:ext cx="2047875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0750" y="2731900"/>
            <a:ext cx="2066925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0900" y="777575"/>
            <a:ext cx="2099678" cy="2046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97"/>
          <p:cNvSpPr txBox="1"/>
          <p:nvPr/>
        </p:nvSpPr>
        <p:spPr>
          <a:xfrm>
            <a:off x="6008388" y="1182425"/>
            <a:ext cx="1184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800" b="1">
                <a:solidFill>
                  <a:srgbClr val="6FA78E"/>
                </a:solidFill>
                <a:latin typeface="Merienda"/>
                <a:ea typeface="Merienda"/>
                <a:cs typeface="Merienda"/>
                <a:sym typeface="Merienda"/>
              </a:rPr>
              <a:t>L’ainé</a:t>
            </a:r>
            <a:endParaRPr sz="2800" b="1">
              <a:solidFill>
                <a:srgbClr val="6FA78E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852" name="Google Shape;852;p97"/>
          <p:cNvSpPr txBox="1"/>
          <p:nvPr/>
        </p:nvSpPr>
        <p:spPr>
          <a:xfrm>
            <a:off x="5187500" y="3803425"/>
            <a:ext cx="30000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Le plus jeune reste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égal à lui-même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853" name="Google Shape;853;p97"/>
          <p:cNvSpPr txBox="1"/>
          <p:nvPr/>
        </p:nvSpPr>
        <p:spPr>
          <a:xfrm>
            <a:off x="5104125" y="2824525"/>
            <a:ext cx="329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L’ainé régresse - il n’est plus sous traitement 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854" name="Google Shape;854;p97"/>
          <p:cNvSpPr/>
          <p:nvPr/>
        </p:nvSpPr>
        <p:spPr>
          <a:xfrm>
            <a:off x="4044500" y="1409050"/>
            <a:ext cx="1143000" cy="473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97"/>
          <p:cNvSpPr/>
          <p:nvPr/>
        </p:nvSpPr>
        <p:spPr>
          <a:xfrm rot="10800000">
            <a:off x="4044500" y="3754150"/>
            <a:ext cx="1143000" cy="473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Google Shape;86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6150" y="236475"/>
            <a:ext cx="1998750" cy="2279175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98"/>
          <p:cNvSpPr txBox="1"/>
          <p:nvPr/>
        </p:nvSpPr>
        <p:spPr>
          <a:xfrm>
            <a:off x="2065175" y="688425"/>
            <a:ext cx="1280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800" b="1">
                <a:solidFill>
                  <a:srgbClr val="6FA78E"/>
                </a:solidFill>
                <a:latin typeface="Merienda"/>
                <a:ea typeface="Merienda"/>
                <a:cs typeface="Merienda"/>
                <a:sym typeface="Merienda"/>
              </a:rPr>
              <a:t>L’ainé</a:t>
            </a:r>
            <a:endParaRPr sz="2800" b="1">
              <a:solidFill>
                <a:srgbClr val="6FA78E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862" name="Google Shape;862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6150" y="2515650"/>
            <a:ext cx="1998750" cy="2224108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98"/>
          <p:cNvSpPr txBox="1"/>
          <p:nvPr/>
        </p:nvSpPr>
        <p:spPr>
          <a:xfrm>
            <a:off x="1892680" y="3373750"/>
            <a:ext cx="1625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100" b="1">
                <a:solidFill>
                  <a:srgbClr val="0070C0"/>
                </a:solidFill>
                <a:latin typeface="Merienda"/>
                <a:ea typeface="Merienda"/>
                <a:cs typeface="Merienda"/>
                <a:sym typeface="Merienda"/>
              </a:rPr>
              <a:t>Le second </a:t>
            </a:r>
            <a:endParaRPr sz="2100" b="1">
              <a:solidFill>
                <a:srgbClr val="0070C0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864" name="Google Shape;864;p98"/>
          <p:cNvSpPr/>
          <p:nvPr/>
        </p:nvSpPr>
        <p:spPr>
          <a:xfrm rot="10800000">
            <a:off x="4123325" y="1139513"/>
            <a:ext cx="1143000" cy="473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98"/>
          <p:cNvSpPr/>
          <p:nvPr/>
        </p:nvSpPr>
        <p:spPr>
          <a:xfrm rot="10800000">
            <a:off x="4196900" y="3391150"/>
            <a:ext cx="1143000" cy="473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98"/>
          <p:cNvSpPr txBox="1"/>
          <p:nvPr/>
        </p:nvSpPr>
        <p:spPr>
          <a:xfrm>
            <a:off x="5498225" y="119025"/>
            <a:ext cx="2916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rgbClr val="FFD966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4 ans plus tard</a:t>
            </a:r>
            <a:endParaRPr sz="2500">
              <a:solidFill>
                <a:srgbClr val="FFD966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867" name="Google Shape;867;p98"/>
          <p:cNvSpPr txBox="1"/>
          <p:nvPr/>
        </p:nvSpPr>
        <p:spPr>
          <a:xfrm>
            <a:off x="5339900" y="826613"/>
            <a:ext cx="38040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Reprise d’antibiotiques x 6 mois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Etudie la Médecine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868" name="Google Shape;868;p98"/>
          <p:cNvSpPr txBox="1"/>
          <p:nvPr/>
        </p:nvSpPr>
        <p:spPr>
          <a:xfrm>
            <a:off x="5498225" y="3237550"/>
            <a:ext cx="30000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Le plus jeune reste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égal à lui-même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99"/>
          <p:cNvSpPr txBox="1"/>
          <p:nvPr/>
        </p:nvSpPr>
        <p:spPr>
          <a:xfrm>
            <a:off x="1187400" y="108375"/>
            <a:ext cx="6769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450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Psychiatrie - suite</a:t>
            </a:r>
            <a:endParaRPr sz="4500">
              <a:solidFill>
                <a:srgbClr val="FFFFFF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874" name="Google Shape;874;p99"/>
          <p:cNvSpPr txBox="1"/>
          <p:nvPr/>
        </p:nvSpPr>
        <p:spPr>
          <a:xfrm>
            <a:off x="1458325" y="1044475"/>
            <a:ext cx="7272000" cy="391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erienda"/>
              <a:buChar char="●"/>
            </a:pP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Patiente</a:t>
            </a: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</a:t>
            </a:r>
            <a:r>
              <a:rPr lang="en-GB" sz="1900" b="1" dirty="0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50 </a:t>
            </a:r>
            <a:r>
              <a:rPr lang="en-GB" sz="1900" b="1" dirty="0" err="1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ans</a:t>
            </a: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: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Fièvre</a:t>
            </a: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à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tiques</a:t>
            </a: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à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l’âge</a:t>
            </a: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de 7ans</a:t>
            </a:r>
            <a:endParaRPr sz="1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3810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			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Dépression</a:t>
            </a: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nerveusę</a:t>
            </a: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depuis</a:t>
            </a: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lors</a:t>
            </a:r>
            <a:endParaRPr sz="1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                  		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Endométriose</a:t>
            </a:r>
            <a:endParaRPr sz="1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             		2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fausse</a:t>
            </a: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- couches et 3 enfants</a:t>
            </a:r>
            <a:endParaRPr sz="1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92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erienda"/>
              <a:buChar char="●"/>
            </a:pP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Positive pour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Rickettsie</a:t>
            </a: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Conori</a:t>
            </a:r>
            <a:endParaRPr sz="1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182880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Fièvre</a:t>
            </a: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Q</a:t>
            </a:r>
            <a:endParaRPr sz="1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1371600" lvl="0" indent="457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Brucellose</a:t>
            </a:r>
            <a:endParaRPr sz="1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184150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 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Bilharziose</a:t>
            </a:r>
            <a:endParaRPr sz="1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900" b="1" dirty="0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		   </a:t>
            </a:r>
            <a:r>
              <a:rPr lang="en-GB" sz="1900" b="1" dirty="0" err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Borréliose</a:t>
            </a:r>
            <a:endParaRPr sz="19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800" b="1" dirty="0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00"/>
          <p:cNvSpPr txBox="1"/>
          <p:nvPr/>
        </p:nvSpPr>
        <p:spPr>
          <a:xfrm>
            <a:off x="1049400" y="793950"/>
            <a:ext cx="7045200" cy="3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Merienda"/>
              <a:buChar char="●"/>
            </a:pPr>
            <a:r>
              <a:rPr lang="en-GB" sz="23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Les </a:t>
            </a:r>
            <a:r>
              <a:rPr lang="en-GB" sz="2300" b="1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3 enfants: </a:t>
            </a:r>
            <a:endParaRPr sz="2300" b="1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1. fille, 24 ans: Anhédonie</a:t>
            </a:r>
            <a:endParaRPr sz="23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    2. fille, 21 ans: Asperger        	</a:t>
            </a:r>
            <a:endParaRPr sz="23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    3. fils, 18 ans: sévère dépression</a:t>
            </a:r>
            <a:endParaRPr sz="23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3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Tous les 3: + semblable pour les OIO </a:t>
            </a:r>
            <a:endParaRPr sz="23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  	 </a:t>
            </a:r>
            <a:endParaRPr sz="23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3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 </a:t>
            </a:r>
            <a:r>
              <a:rPr lang="en-GB" sz="2300" b="1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transmission placentaire?</a:t>
            </a:r>
            <a:endParaRPr sz="2300" b="1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/>
        </p:nvSpPr>
        <p:spPr>
          <a:xfrm>
            <a:off x="2247300" y="157225"/>
            <a:ext cx="4649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57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3600"/>
              <a:buFont typeface="Merienda ExtraBold"/>
              <a:buAutoNum type="arabicPeriod"/>
            </a:pPr>
            <a:r>
              <a:rPr lang="en-GB" sz="3600">
                <a:solidFill>
                  <a:srgbClr val="F6B26B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Neurologie</a:t>
            </a:r>
            <a:endParaRPr sz="3600">
              <a:solidFill>
                <a:srgbClr val="F6B26B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925" y="498225"/>
            <a:ext cx="1066800" cy="29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1500" y="1355475"/>
            <a:ext cx="1609725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 rotWithShape="1">
          <a:blip r:embed="rId5">
            <a:alphaModFix/>
          </a:blip>
          <a:srcRect b="15938"/>
          <a:stretch/>
        </p:blipFill>
        <p:spPr>
          <a:xfrm>
            <a:off x="2941225" y="1490250"/>
            <a:ext cx="1204025" cy="19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6">
            <a:alphaModFix/>
          </a:blip>
          <a:srcRect l="8853" r="8862"/>
          <a:stretch/>
        </p:blipFill>
        <p:spPr>
          <a:xfrm>
            <a:off x="7398125" y="2620085"/>
            <a:ext cx="1609725" cy="216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8125" y="453298"/>
            <a:ext cx="1298507" cy="195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1249100" y="628900"/>
            <a:ext cx="1298400" cy="681000"/>
          </a:xfrm>
          <a:prstGeom prst="rect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45 ans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fils du père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1181750" y="3211875"/>
            <a:ext cx="1816800" cy="648000"/>
          </a:xfrm>
          <a:prstGeom prst="rect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74 ans,</a:t>
            </a:r>
            <a:endParaRPr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Père du précédent</a:t>
            </a:r>
            <a:endParaRPr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2926850" y="896125"/>
            <a:ext cx="1066800" cy="946500"/>
          </a:xfrm>
          <a:prstGeom prst="rect">
            <a:avLst/>
          </a:prstGeom>
          <a:noFill/>
          <a:ln w="2857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70 ans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mère du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premier</a:t>
            </a:r>
            <a:endParaRPr sz="15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71575" y="992375"/>
            <a:ext cx="2019300" cy="151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71575" y="2571750"/>
            <a:ext cx="2019300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1628400" y="3953700"/>
            <a:ext cx="64239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la cause de maladies dites génétiques est souvent infectieuse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110" name="Google Shape;110;p19"/>
          <p:cNvSpPr/>
          <p:nvPr/>
        </p:nvSpPr>
        <p:spPr>
          <a:xfrm>
            <a:off x="775625" y="576875"/>
            <a:ext cx="359400" cy="4155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9"/>
          <p:cNvSpPr/>
          <p:nvPr/>
        </p:nvSpPr>
        <p:spPr>
          <a:xfrm>
            <a:off x="2188100" y="1490250"/>
            <a:ext cx="359400" cy="4155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9"/>
          <p:cNvSpPr/>
          <p:nvPr/>
        </p:nvSpPr>
        <p:spPr>
          <a:xfrm>
            <a:off x="3096050" y="1905750"/>
            <a:ext cx="728400" cy="6810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9"/>
          <p:cNvSpPr/>
          <p:nvPr/>
        </p:nvSpPr>
        <p:spPr>
          <a:xfrm>
            <a:off x="8008975" y="157225"/>
            <a:ext cx="359400" cy="4155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8168375" y="2702575"/>
            <a:ext cx="359400" cy="4155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01"/>
          <p:cNvSpPr txBox="1"/>
          <p:nvPr/>
        </p:nvSpPr>
        <p:spPr>
          <a:xfrm>
            <a:off x="1074025" y="177475"/>
            <a:ext cx="7931700" cy="40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Tous les 4</a:t>
            </a:r>
            <a:endParaRPr sz="29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mis sous mon régime d’antibiotiques</a:t>
            </a:r>
            <a:endParaRPr sz="29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Depuis 10 à 4 mois –pas terminé</a:t>
            </a:r>
            <a:endParaRPr sz="29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9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900" b="1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AMÉLIORATION EVIDENTE</a:t>
            </a:r>
            <a:r>
              <a:rPr lang="en-GB" sz="29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DE TOUS LES 4</a:t>
            </a:r>
            <a:endParaRPr sz="29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9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-diminution, voire arrêt de la prise d’anti-psychotiques, d’anti-dépressants</a:t>
            </a:r>
            <a:endParaRPr sz="29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02"/>
          <p:cNvSpPr txBox="1"/>
          <p:nvPr/>
        </p:nvSpPr>
        <p:spPr>
          <a:xfrm>
            <a:off x="0" y="0"/>
            <a:ext cx="78138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900">
                <a:solidFill>
                  <a:srgbClr val="FFFFFF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6. </a:t>
            </a:r>
            <a:r>
              <a:rPr lang="en-GB" sz="4900">
                <a:solidFill>
                  <a:srgbClr val="FFFFFF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DERMATOLOGIE</a:t>
            </a:r>
            <a:endParaRPr sz="4900">
              <a:solidFill>
                <a:srgbClr val="FFFFFF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</p:txBody>
      </p:sp>
      <p:pic>
        <p:nvPicPr>
          <p:cNvPr id="890" name="Google Shape;89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675" y="1246800"/>
            <a:ext cx="3457575" cy="1847850"/>
          </a:xfrm>
          <a:prstGeom prst="rect">
            <a:avLst/>
          </a:prstGeom>
          <a:noFill/>
          <a:ln w="9525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1" name="Google Shape;891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2900" y="1246800"/>
            <a:ext cx="2438400" cy="1847850"/>
          </a:xfrm>
          <a:prstGeom prst="rect">
            <a:avLst/>
          </a:prstGeom>
          <a:noFill/>
          <a:ln w="9525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2" name="Google Shape;892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0950" y="3094650"/>
            <a:ext cx="1880350" cy="2012000"/>
          </a:xfrm>
          <a:prstGeom prst="rect">
            <a:avLst/>
          </a:prstGeom>
          <a:noFill/>
          <a:ln w="9525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3" name="Google Shape;893;p102"/>
          <p:cNvPicPr preferRelativeResize="0"/>
          <p:nvPr/>
        </p:nvPicPr>
        <p:blipFill rotWithShape="1">
          <a:blip r:embed="rId6">
            <a:alphaModFix/>
          </a:blip>
          <a:srcRect r="20565"/>
          <a:stretch/>
        </p:blipFill>
        <p:spPr>
          <a:xfrm>
            <a:off x="2387500" y="3086238"/>
            <a:ext cx="1672125" cy="2028825"/>
          </a:xfrm>
          <a:prstGeom prst="rect">
            <a:avLst/>
          </a:prstGeom>
          <a:noFill/>
          <a:ln w="9525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4" name="Google Shape;894;p102"/>
          <p:cNvPicPr preferRelativeResize="0"/>
          <p:nvPr/>
        </p:nvPicPr>
        <p:blipFill rotWithShape="1">
          <a:blip r:embed="rId7">
            <a:alphaModFix/>
          </a:blip>
          <a:srcRect t="10007"/>
          <a:stretch/>
        </p:blipFill>
        <p:spPr>
          <a:xfrm>
            <a:off x="0" y="3086250"/>
            <a:ext cx="2438400" cy="2057250"/>
          </a:xfrm>
          <a:prstGeom prst="rect">
            <a:avLst/>
          </a:prstGeom>
          <a:noFill/>
          <a:ln w="9525" cap="flat" cmpd="sng">
            <a:solidFill>
              <a:srgbClr val="82383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95" name="Google Shape;895;p102"/>
          <p:cNvSpPr txBox="1"/>
          <p:nvPr/>
        </p:nvSpPr>
        <p:spPr>
          <a:xfrm>
            <a:off x="6069725" y="1083900"/>
            <a:ext cx="3000000" cy="3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Âge: 46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Hyperkératose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mains et pieds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depuis l’enfance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sng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Traitement:</a:t>
            </a:r>
            <a:endParaRPr sz="2400" b="1" u="sng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●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Stéroïdes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●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Chimio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ienda"/>
              <a:buChar char="●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Antibiotiques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Pas de résultat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700" y="152400"/>
            <a:ext cx="54345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103"/>
          <p:cNvSpPr txBox="1"/>
          <p:nvPr/>
        </p:nvSpPr>
        <p:spPr>
          <a:xfrm>
            <a:off x="137950" y="601050"/>
            <a:ext cx="3507900" cy="3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Présence d’OIO</a:t>
            </a:r>
            <a:endParaRPr sz="24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Traitement approprié</a:t>
            </a:r>
            <a:endParaRPr sz="24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Résultat après 2 ans</a:t>
            </a:r>
            <a:endParaRPr sz="24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Et depuis 4 ans</a:t>
            </a:r>
            <a:endParaRPr sz="24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104"/>
          <p:cNvPicPr preferRelativeResize="0"/>
          <p:nvPr/>
        </p:nvPicPr>
        <p:blipFill rotWithShape="1">
          <a:blip r:embed="rId3">
            <a:alphaModFix/>
          </a:blip>
          <a:srcRect b="4870"/>
          <a:stretch/>
        </p:blipFill>
        <p:spPr>
          <a:xfrm>
            <a:off x="98275" y="837450"/>
            <a:ext cx="2177825" cy="299555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104"/>
          <p:cNvSpPr txBox="1"/>
          <p:nvPr/>
        </p:nvSpPr>
        <p:spPr>
          <a:xfrm>
            <a:off x="463125" y="147800"/>
            <a:ext cx="544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DERMATOLOGIE suite</a:t>
            </a:r>
            <a:endParaRPr sz="36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908" name="Google Shape;908;p104"/>
          <p:cNvSpPr txBox="1"/>
          <p:nvPr/>
        </p:nvSpPr>
        <p:spPr>
          <a:xfrm>
            <a:off x="2276100" y="1093725"/>
            <a:ext cx="5399700" cy="358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Jeune</a:t>
            </a: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mère-22 </a:t>
            </a: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ans</a:t>
            </a: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-fille de la </a:t>
            </a: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précédente</a:t>
            </a:r>
            <a:endParaRPr sz="1600" b="1" dirty="0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enfant 5 </a:t>
            </a: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ans</a:t>
            </a:r>
            <a:endParaRPr sz="1600" b="1" dirty="0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Diagnostic: </a:t>
            </a:r>
            <a:r>
              <a:rPr lang="en-GB" sz="1600" b="1" dirty="0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LUPUS</a:t>
            </a:r>
            <a:endParaRPr sz="1600" b="1" dirty="0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Traitements</a:t>
            </a: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précédents</a:t>
            </a: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et</a:t>
            </a:r>
            <a:endParaRPr sz="1600" b="1" dirty="0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durant</a:t>
            </a: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4 </a:t>
            </a: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ans</a:t>
            </a: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: Doxycycline, </a:t>
            </a: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Azythromycine</a:t>
            </a: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,</a:t>
            </a:r>
            <a:endParaRPr sz="1600" b="1" dirty="0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Plasmaquine</a:t>
            </a: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,	</a:t>
            </a:r>
            <a:endParaRPr sz="1600" b="1" dirty="0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Cortisone,</a:t>
            </a:r>
            <a:r>
              <a:rPr lang="en-GB" sz="1600" b="1" dirty="0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 		ECHEC</a:t>
            </a:r>
            <a:endParaRPr sz="1600" b="1" dirty="0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Fluconazole</a:t>
            </a:r>
            <a:endParaRPr sz="1600" b="1" dirty="0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Dernier </a:t>
            </a: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recours</a:t>
            </a: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: </a:t>
            </a:r>
            <a:r>
              <a:rPr lang="en-GB" sz="1600" b="1" dirty="0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AMPUTATION</a:t>
            </a:r>
            <a:endParaRPr sz="1600" b="1" dirty="0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Mise </a:t>
            </a: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en</a:t>
            </a: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évidence</a:t>
            </a: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d’OIO</a:t>
            </a:r>
            <a:endParaRPr sz="1600" b="1" dirty="0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Traitement</a:t>
            </a: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approprié</a:t>
            </a: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X 18 </a:t>
            </a:r>
            <a:r>
              <a:rPr lang="en-GB" sz="16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mois</a:t>
            </a:r>
            <a:r>
              <a:rPr lang="en-GB" sz="16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	   </a:t>
            </a:r>
            <a:r>
              <a:rPr lang="en-GB" sz="1600" b="1" dirty="0">
                <a:solidFill>
                  <a:srgbClr val="F6B26B"/>
                </a:solidFill>
                <a:latin typeface="Merienda"/>
                <a:ea typeface="Merienda"/>
                <a:cs typeface="Merienda"/>
                <a:sym typeface="Merienda"/>
              </a:rPr>
              <a:t>GUERISON</a:t>
            </a:r>
            <a:endParaRPr sz="1600" b="1" dirty="0">
              <a:solidFill>
                <a:srgbClr val="F6B26B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909" name="Google Shape;909;p104"/>
          <p:cNvSpPr/>
          <p:nvPr/>
        </p:nvSpPr>
        <p:spPr>
          <a:xfrm>
            <a:off x="4489950" y="2884969"/>
            <a:ext cx="486000" cy="24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238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04"/>
          <p:cNvSpPr/>
          <p:nvPr/>
        </p:nvSpPr>
        <p:spPr>
          <a:xfrm>
            <a:off x="5646560" y="4291675"/>
            <a:ext cx="486000" cy="24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238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1" name="Google Shape;911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7225" y="89488"/>
            <a:ext cx="2362200" cy="41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05"/>
          <p:cNvSpPr txBox="1"/>
          <p:nvPr/>
        </p:nvSpPr>
        <p:spPr>
          <a:xfrm>
            <a:off x="364575" y="0"/>
            <a:ext cx="8592300" cy="379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>
                <a:solidFill>
                  <a:srgbClr val="FFFFFF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7. GENERAL</a:t>
            </a:r>
            <a:endParaRPr sz="5400" dirty="0">
              <a:solidFill>
                <a:srgbClr val="FFFFFF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On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pourrait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à nouveau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considérer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la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famille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DU RAT ON</a:t>
            </a:r>
            <a:endParaRPr sz="1900" b="1" dirty="0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On rencontre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en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effet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couramment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une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famille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entière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malade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-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ou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maladive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–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900" b="1" dirty="0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dans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plusieurs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spécialités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plutôt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que dans la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même</a:t>
            </a:r>
            <a:endParaRPr sz="1900" b="1" dirty="0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Vu que la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Médecine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19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est</a:t>
            </a:r>
            <a:r>
              <a:rPr lang="en-GB" sz="19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r>
              <a:rPr lang="en-GB" sz="31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CLASSIFIANTE</a:t>
            </a:r>
            <a:endParaRPr sz="3100" b="1" dirty="0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FFFFFF"/>
                </a:solidFill>
              </a:rPr>
              <a:t> 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917" name="Google Shape;91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7092">
            <a:off x="1450419" y="2831296"/>
            <a:ext cx="6873583" cy="25574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6493E9-6459-521D-6A3F-1859D9413136}"/>
              </a:ext>
            </a:extLst>
          </p:cNvPr>
          <p:cNvSpPr txBox="1"/>
          <p:nvPr/>
        </p:nvSpPr>
        <p:spPr>
          <a:xfrm>
            <a:off x="6624734" y="4516016"/>
            <a:ext cx="2920481" cy="53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oli SC Regular"/>
                <a:cs typeface="Baoli SC Regular"/>
              </a:rPr>
              <a:t>Cécile Jadin- </a:t>
            </a:r>
            <a:r>
              <a:rPr lang="en-US" sz="140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oli SC Regular"/>
                <a:cs typeface="Baoli SC Regular"/>
              </a:rPr>
              <a:t>Chronimed</a:t>
            </a:r>
            <a:r>
              <a:rPr lang="en-US" sz="14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oli SC Regular"/>
                <a:cs typeface="Baoli SC Regular"/>
              </a:rPr>
              <a:t> - </a:t>
            </a:r>
          </a:p>
          <a:p>
            <a:pPr algn="ctr"/>
            <a:r>
              <a:rPr lang="en-US" sz="140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oli SC Regular"/>
                <a:cs typeface="Baoli SC Regular"/>
              </a:rPr>
              <a:t>Septembre</a:t>
            </a:r>
            <a:r>
              <a:rPr lang="en-US" sz="14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oli SC Regular"/>
                <a:cs typeface="Baoli SC Regular"/>
              </a:rPr>
              <a:t> 2015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075" y="304800"/>
            <a:ext cx="5534025" cy="45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4650" y="361950"/>
            <a:ext cx="270510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E28F56-940D-B7FE-472F-4EC55AF5BBF1}"/>
              </a:ext>
            </a:extLst>
          </p:cNvPr>
          <p:cNvSpPr txBox="1"/>
          <p:nvPr/>
        </p:nvSpPr>
        <p:spPr>
          <a:xfrm>
            <a:off x="4902926" y="4743390"/>
            <a:ext cx="3233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1"/>
                </a:solidFill>
              </a:rPr>
              <a:t>Le poison est dans la dose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/>
          <p:nvPr/>
        </p:nvSpPr>
        <p:spPr>
          <a:xfrm>
            <a:off x="108000" y="134750"/>
            <a:ext cx="8928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L'ingestion intempestive de vitamine D3 </a:t>
            </a:r>
            <a:endParaRPr sz="29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258" name="Google Shape;258;p38"/>
          <p:cNvSpPr txBox="1"/>
          <p:nvPr/>
        </p:nvSpPr>
        <p:spPr>
          <a:xfrm>
            <a:off x="729975" y="875950"/>
            <a:ext cx="8130900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2400"/>
              <a:buFont typeface="Merienda"/>
              <a:buChar char="➔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Hypercalcémie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2400"/>
              <a:buFont typeface="Merienda"/>
              <a:buChar char="➔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Hyperphosphatémie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2400"/>
              <a:buFont typeface="Merienda"/>
              <a:buChar char="➔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lésion rénale aiguë secondaire (IRA)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2400"/>
              <a:buFont typeface="Merienda"/>
              <a:buChar char="➔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minéralisation dystrophique des tissus mous et des reins,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2400"/>
              <a:buFont typeface="Merienda"/>
              <a:buChar char="➔"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lésions vasculaires déjà présentes chez tous mes patients suite à l’activité des OIO, se voient magnifiées. 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5550" y="1342850"/>
            <a:ext cx="5848350" cy="336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9"/>
          <p:cNvSpPr txBox="1"/>
          <p:nvPr/>
        </p:nvSpPr>
        <p:spPr>
          <a:xfrm>
            <a:off x="3492725" y="89825"/>
            <a:ext cx="2694000" cy="1403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Excès de prise</a:t>
            </a:r>
            <a:endParaRPr sz="2400">
              <a:solidFill>
                <a:schemeClr val="dk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de</a:t>
            </a:r>
            <a:endParaRPr sz="2400">
              <a:solidFill>
                <a:schemeClr val="dk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vitamine D3</a:t>
            </a:r>
            <a:endParaRPr sz="2400">
              <a:solidFill>
                <a:schemeClr val="dk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50" y="152400"/>
            <a:ext cx="519712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5772" y="152400"/>
            <a:ext cx="3495675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0222" y="2819400"/>
            <a:ext cx="3018992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0"/>
          <p:cNvSpPr txBox="1"/>
          <p:nvPr/>
        </p:nvSpPr>
        <p:spPr>
          <a:xfrm>
            <a:off x="96300" y="96225"/>
            <a:ext cx="5197200" cy="12105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>
                <a:solidFill>
                  <a:schemeClr val="dk1"/>
                </a:solidFill>
                <a:latin typeface="Merienda"/>
                <a:ea typeface="Merienda"/>
                <a:cs typeface="Merienda"/>
                <a:sym typeface="Merienda"/>
              </a:rPr>
              <a:t>Excès de prise de vitamine D3</a:t>
            </a:r>
            <a:endParaRPr sz="3100" b="1">
              <a:solidFill>
                <a:schemeClr val="dk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57675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249" y="2491364"/>
            <a:ext cx="4427138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2150" y="152400"/>
            <a:ext cx="4199804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1"/>
          <p:cNvSpPr txBox="1"/>
          <p:nvPr/>
        </p:nvSpPr>
        <p:spPr>
          <a:xfrm>
            <a:off x="5864550" y="405325"/>
            <a:ext cx="2846100" cy="9789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Merienda"/>
                <a:ea typeface="Merienda"/>
                <a:cs typeface="Merienda"/>
                <a:sym typeface="Merienda"/>
              </a:rPr>
              <a:t>Excès de prise de vitamine D3</a:t>
            </a:r>
            <a:endParaRPr sz="2400" b="1">
              <a:solidFill>
                <a:schemeClr val="dk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5810AA-946B-1E41-A543-7CD7FEE9F4FF}"/>
              </a:ext>
            </a:extLst>
          </p:cNvPr>
          <p:cNvSpPr txBox="1"/>
          <p:nvPr/>
        </p:nvSpPr>
        <p:spPr>
          <a:xfrm>
            <a:off x="964641" y="1496020"/>
            <a:ext cx="49039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chemeClr val="tx1"/>
                </a:solidFill>
              </a:rPr>
              <a:t>Calcifications </a:t>
            </a:r>
            <a:r>
              <a:rPr lang="en-US" sz="1800" b="1" i="1" dirty="0" err="1">
                <a:solidFill>
                  <a:schemeClr val="tx1"/>
                </a:solidFill>
              </a:rPr>
              <a:t>d’hématomes</a:t>
            </a:r>
            <a:endParaRPr lang="en-US" sz="1800" b="1" i="1" dirty="0">
              <a:solidFill>
                <a:schemeClr val="tx1"/>
              </a:solidFill>
            </a:endParaRPr>
          </a:p>
          <a:p>
            <a:r>
              <a:rPr lang="en-US" sz="1800" b="1" i="1" dirty="0">
                <a:solidFill>
                  <a:schemeClr val="tx1"/>
                </a:solidFill>
              </a:rPr>
              <a:t>Après </a:t>
            </a:r>
            <a:r>
              <a:rPr lang="en-US" sz="1800" b="1" i="1" dirty="0" err="1">
                <a:solidFill>
                  <a:schemeClr val="tx1"/>
                </a:solidFill>
              </a:rPr>
              <a:t>traumatismes</a:t>
            </a:r>
            <a:r>
              <a:rPr lang="en-US" sz="1800" b="1" i="1" dirty="0">
                <a:solidFill>
                  <a:schemeClr val="tx1"/>
                </a:solidFill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</a:rPr>
              <a:t>vasculaires</a:t>
            </a:r>
            <a:endParaRPr lang="en-US" sz="1800" b="1" i="1" dirty="0">
              <a:solidFill>
                <a:schemeClr val="tx1"/>
              </a:solidFill>
            </a:endParaRPr>
          </a:p>
          <a:p>
            <a:endParaRPr lang="en-US" sz="1800" b="1" i="1" dirty="0">
              <a:solidFill>
                <a:schemeClr val="tx1"/>
              </a:solidFill>
            </a:endParaRPr>
          </a:p>
          <a:p>
            <a:endParaRPr lang="en-US" sz="1800" b="1" i="1" dirty="0">
              <a:solidFill>
                <a:schemeClr val="tx1"/>
              </a:solidFill>
            </a:endParaRPr>
          </a:p>
          <a:p>
            <a:r>
              <a:rPr lang="en-US" sz="1800" b="1" i="1" dirty="0" err="1">
                <a:solidFill>
                  <a:schemeClr val="tx1"/>
                </a:solidFill>
              </a:rPr>
              <a:t>Fréquents</a:t>
            </a:r>
            <a:r>
              <a:rPr lang="en-US" sz="1800" b="1" i="1" dirty="0">
                <a:solidFill>
                  <a:schemeClr val="tx1"/>
                </a:solidFill>
              </a:rPr>
              <a:t> chez les patients </a:t>
            </a:r>
            <a:r>
              <a:rPr lang="en-US" sz="1800" b="1" i="1" dirty="0" err="1">
                <a:solidFill>
                  <a:schemeClr val="tx1"/>
                </a:solidFill>
              </a:rPr>
              <a:t>porteurs</a:t>
            </a:r>
            <a:r>
              <a:rPr lang="en-US" sz="1800" b="1" i="1" dirty="0">
                <a:solidFill>
                  <a:schemeClr val="tx1"/>
                </a:solidFill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</a:rPr>
              <a:t>d’OIO</a:t>
            </a:r>
            <a:endParaRPr lang="en-US" sz="18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866391-592A-A065-C27F-4F2A01AB150B}"/>
              </a:ext>
            </a:extLst>
          </p:cNvPr>
          <p:cNvSpPr txBox="1"/>
          <p:nvPr/>
        </p:nvSpPr>
        <p:spPr>
          <a:xfrm>
            <a:off x="6221595" y="4293405"/>
            <a:ext cx="309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oli SC Regular"/>
                <a:cs typeface="Baoli SC Regular"/>
              </a:rPr>
              <a:t>Cécile Jadin- </a:t>
            </a:r>
            <a:r>
              <a:rPr lang="en-US" sz="180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oli SC Regular"/>
                <a:cs typeface="Baoli SC Regular"/>
              </a:rPr>
              <a:t>Chronimed</a:t>
            </a:r>
            <a:r>
              <a:rPr lang="en-US" sz="18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oli SC Regular"/>
                <a:cs typeface="Baoli SC Regular"/>
              </a:rPr>
              <a:t> - </a:t>
            </a:r>
          </a:p>
          <a:p>
            <a:pPr algn="ctr"/>
            <a:r>
              <a:rPr lang="en-US" sz="180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oli SC Regular"/>
                <a:cs typeface="Baoli SC Regular"/>
              </a:rPr>
              <a:t>Septembre</a:t>
            </a:r>
            <a:r>
              <a:rPr lang="en-US" sz="180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oli SC Regular"/>
                <a:cs typeface="Baoli SC Regular"/>
              </a:rPr>
              <a:t> 2015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3625" y="152388"/>
            <a:ext cx="5238750" cy="46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67325"/>
            <a:ext cx="1790450" cy="358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2"/>
          <p:cNvPicPr preferRelativeResize="0"/>
          <p:nvPr/>
        </p:nvPicPr>
        <p:blipFill rotWithShape="1">
          <a:blip r:embed="rId5">
            <a:alphaModFix/>
          </a:blip>
          <a:srcRect t="8206" r="32831"/>
          <a:stretch/>
        </p:blipFill>
        <p:spPr>
          <a:xfrm>
            <a:off x="2021075" y="1267325"/>
            <a:ext cx="1624325" cy="358090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2"/>
          <p:cNvSpPr txBox="1"/>
          <p:nvPr/>
        </p:nvSpPr>
        <p:spPr>
          <a:xfrm>
            <a:off x="152400" y="152400"/>
            <a:ext cx="3447600" cy="9789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Merienda"/>
                <a:ea typeface="Merienda"/>
                <a:cs typeface="Merienda"/>
                <a:sym typeface="Merienda"/>
              </a:rPr>
              <a:t>Excès de prise de vitamine D3</a:t>
            </a:r>
            <a:endParaRPr sz="2400" b="1">
              <a:solidFill>
                <a:schemeClr val="dk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5249"/>
            <a:ext cx="3067399" cy="239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3"/>
          <p:cNvSpPr txBox="1"/>
          <p:nvPr/>
        </p:nvSpPr>
        <p:spPr>
          <a:xfrm>
            <a:off x="3258150" y="845250"/>
            <a:ext cx="5313094" cy="535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550" dirty="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MON PATIENT DE 2001 </a:t>
            </a:r>
            <a:r>
              <a:rPr lang="en-GB" sz="1550" dirty="0" err="1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À</a:t>
            </a:r>
            <a:r>
              <a:rPr lang="en-GB" sz="1550" dirty="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 2020 – 18 </a:t>
            </a:r>
            <a:r>
              <a:rPr lang="en-GB" sz="1550" dirty="0" err="1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ans</a:t>
            </a:r>
            <a:r>
              <a:rPr lang="en-GB" sz="1550" dirty="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 au </a:t>
            </a:r>
            <a:r>
              <a:rPr lang="en-GB" sz="1550" dirty="0" err="1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départ</a:t>
            </a:r>
            <a:endParaRPr sz="1550" dirty="0">
              <a:solidFill>
                <a:srgbClr val="FFFFFF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295" name="Google Shape;295;p43"/>
          <p:cNvSpPr txBox="1"/>
          <p:nvPr/>
        </p:nvSpPr>
        <p:spPr>
          <a:xfrm>
            <a:off x="3105700" y="1448213"/>
            <a:ext cx="30000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erienda"/>
              <a:buChar char="➢"/>
            </a:pPr>
            <a:r>
              <a:rPr lang="en-GB" sz="15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Fibromyalgie 2001 - AB</a:t>
            </a:r>
            <a:endParaRPr sz="15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erienda"/>
              <a:buChar char="➢"/>
            </a:pPr>
            <a:r>
              <a:rPr lang="en-GB" sz="15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Cirrhose hépatique 2004- AB</a:t>
            </a:r>
            <a:endParaRPr sz="15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erienda"/>
              <a:buChar char="➢"/>
            </a:pPr>
            <a:r>
              <a:rPr lang="en-GB" sz="15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Péricardite constructive 2008-       Chirurgie</a:t>
            </a:r>
            <a:endParaRPr sz="15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erienda"/>
              <a:buChar char="➢"/>
            </a:pPr>
            <a:r>
              <a:rPr lang="en-GB" sz="15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Triple pontage 2017 – AB</a:t>
            </a:r>
            <a:endParaRPr sz="15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erienda"/>
              <a:buChar char="➢"/>
            </a:pPr>
            <a:r>
              <a:rPr lang="en-GB" sz="15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Anhédonie 2018 - AB</a:t>
            </a:r>
            <a:endParaRPr sz="15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296" name="Google Shape;296;p43"/>
          <p:cNvSpPr txBox="1"/>
          <p:nvPr/>
        </p:nvSpPr>
        <p:spPr>
          <a:xfrm>
            <a:off x="6144000" y="1448225"/>
            <a:ext cx="3000000" cy="1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MON DIAGNOSTIC à travers le temps</a:t>
            </a:r>
            <a:endParaRPr sz="1550">
              <a:solidFill>
                <a:srgbClr val="FFFFFF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erienda"/>
              <a:buChar char="➢"/>
            </a:pPr>
            <a:r>
              <a:rPr lang="en-GB" sz="13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Rickettsie</a:t>
            </a:r>
            <a:endParaRPr sz="13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erienda"/>
              <a:buChar char="➢"/>
            </a:pPr>
            <a:r>
              <a:rPr lang="en-GB" sz="13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Fièvre Q</a:t>
            </a:r>
            <a:endParaRPr sz="13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erienda"/>
              <a:buChar char="➢"/>
            </a:pPr>
            <a:r>
              <a:rPr lang="en-GB" sz="13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Mycoplasme</a:t>
            </a:r>
            <a:endParaRPr sz="13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erienda"/>
              <a:buChar char="➢"/>
            </a:pPr>
            <a:r>
              <a:rPr lang="en-GB" sz="13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Chlamydia pneumonia</a:t>
            </a:r>
            <a:endParaRPr sz="13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erienda"/>
              <a:buChar char="➢"/>
            </a:pPr>
            <a:r>
              <a:rPr lang="en-GB" sz="13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Bilharziose</a:t>
            </a:r>
            <a:endParaRPr sz="13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297" name="Google Shape;297;p43"/>
          <p:cNvSpPr txBox="1"/>
          <p:nvPr/>
        </p:nvSpPr>
        <p:spPr>
          <a:xfrm>
            <a:off x="1281450" y="3784625"/>
            <a:ext cx="6581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3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Excès de prise de vitamine D	    suppléments sportifs</a:t>
            </a:r>
            <a:endParaRPr sz="3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ort blood.mp4">
            <a:hlinkClick r:id="" action="ppaction://media"/>
            <a:extLst>
              <a:ext uri="{FF2B5EF4-FFF2-40B4-BE49-F238E27FC236}">
                <a16:creationId xmlns:a16="http://schemas.microsoft.com/office/drawing/2014/main" id="{CC4F26E1-DC06-1646-BBDD-396AA3BF6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1835" b="31667"/>
          <a:stretch/>
        </p:blipFill>
        <p:spPr>
          <a:xfrm>
            <a:off x="0" y="2151774"/>
            <a:ext cx="9144000" cy="1362939"/>
          </a:xfrm>
          <a:prstGeom prst="rect">
            <a:avLst/>
          </a:prstGeom>
        </p:spPr>
      </p:pic>
      <p:sp>
        <p:nvSpPr>
          <p:cNvPr id="302" name="Google Shape;302;p44"/>
          <p:cNvSpPr/>
          <p:nvPr/>
        </p:nvSpPr>
        <p:spPr>
          <a:xfrm>
            <a:off x="0" y="3930650"/>
            <a:ext cx="1403700" cy="1100700"/>
          </a:xfrm>
          <a:prstGeom prst="rect">
            <a:avLst/>
          </a:prstGeom>
          <a:solidFill>
            <a:srgbClr val="320F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3" name="Google Shape;30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23000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2375" y="523000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9675" y="523000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6975" y="523000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4275" y="523000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1575" y="523000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8875" y="523000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4"/>
          <p:cNvPicPr preferRelativeResize="0"/>
          <p:nvPr/>
        </p:nvPicPr>
        <p:blipFill rotWithShape="1">
          <a:blip r:embed="rId6">
            <a:alphaModFix/>
          </a:blip>
          <a:srcRect r="69153"/>
          <a:stretch/>
        </p:blipFill>
        <p:spPr>
          <a:xfrm>
            <a:off x="8756175" y="523000"/>
            <a:ext cx="38782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23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96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69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42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15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88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4"/>
          <p:cNvPicPr preferRelativeResize="0"/>
          <p:nvPr/>
        </p:nvPicPr>
        <p:blipFill rotWithShape="1">
          <a:blip r:embed="rId6">
            <a:alphaModFix/>
          </a:blip>
          <a:srcRect r="69153"/>
          <a:stretch/>
        </p:blipFill>
        <p:spPr>
          <a:xfrm>
            <a:off x="8756175" y="3514713"/>
            <a:ext cx="387825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4"/>
          <p:cNvSpPr txBox="1"/>
          <p:nvPr/>
        </p:nvSpPr>
        <p:spPr>
          <a:xfrm>
            <a:off x="2079900" y="61300"/>
            <a:ext cx="498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Un vaisseau sanguin normal</a:t>
            </a:r>
            <a:endParaRPr sz="18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320" name="Google Shape;320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57300" y="0"/>
            <a:ext cx="1285875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4"/>
          <p:cNvSpPr txBox="1"/>
          <p:nvPr/>
        </p:nvSpPr>
        <p:spPr>
          <a:xfrm>
            <a:off x="1212371" y="671975"/>
            <a:ext cx="1257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Cellule endothé</a:t>
            </a:r>
            <a:endParaRPr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liale</a:t>
            </a:r>
            <a:endParaRPr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322" name="Google Shape;322;p44"/>
          <p:cNvSpPr txBox="1"/>
          <p:nvPr/>
        </p:nvSpPr>
        <p:spPr>
          <a:xfrm>
            <a:off x="507900" y="1567775"/>
            <a:ext cx="3879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9</a:t>
            </a:r>
            <a:endParaRPr sz="18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323" name="Google Shape;323;p44"/>
          <p:cNvSpPr txBox="1"/>
          <p:nvPr/>
        </p:nvSpPr>
        <p:spPr>
          <a:xfrm>
            <a:off x="3907725" y="569375"/>
            <a:ext cx="8958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Avec</a:t>
            </a:r>
            <a:endParaRPr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Son</a:t>
            </a:r>
            <a:endParaRPr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noyau</a:t>
            </a:r>
            <a:endParaRPr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324" name="Google Shape;324;p44"/>
          <p:cNvPicPr preferRelativeResize="0"/>
          <p:nvPr/>
        </p:nvPicPr>
        <p:blipFill rotWithShape="1">
          <a:blip r:embed="rId8">
            <a:alphaModFix/>
          </a:blip>
          <a:srcRect b="8842"/>
          <a:stretch/>
        </p:blipFill>
        <p:spPr>
          <a:xfrm>
            <a:off x="6308250" y="569375"/>
            <a:ext cx="1123950" cy="69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4"/>
          <p:cNvSpPr txBox="1"/>
          <p:nvPr/>
        </p:nvSpPr>
        <p:spPr>
          <a:xfrm>
            <a:off x="507900" y="2433050"/>
            <a:ext cx="4540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Flot sanguin</a:t>
            </a:r>
            <a:endParaRPr sz="4000">
              <a:solidFill>
                <a:schemeClr val="lt1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ort blood.mp4">
            <a:hlinkClick r:id="" action="ppaction://media"/>
            <a:extLst>
              <a:ext uri="{FF2B5EF4-FFF2-40B4-BE49-F238E27FC236}">
                <a16:creationId xmlns:a16="http://schemas.microsoft.com/office/drawing/2014/main" id="{2904DA90-913F-8D43-B04C-C4881B797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1835" b="31667"/>
          <a:stretch/>
        </p:blipFill>
        <p:spPr>
          <a:xfrm>
            <a:off x="0" y="2129561"/>
            <a:ext cx="9144000" cy="1362939"/>
          </a:xfrm>
          <a:prstGeom prst="rect">
            <a:avLst/>
          </a:prstGeom>
        </p:spPr>
      </p:pic>
      <p:sp>
        <p:nvSpPr>
          <p:cNvPr id="330" name="Google Shape;330;p45"/>
          <p:cNvSpPr/>
          <p:nvPr/>
        </p:nvSpPr>
        <p:spPr>
          <a:xfrm>
            <a:off x="0" y="3930650"/>
            <a:ext cx="1403700" cy="1100700"/>
          </a:xfrm>
          <a:prstGeom prst="rect">
            <a:avLst/>
          </a:prstGeom>
          <a:solidFill>
            <a:srgbClr val="320F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1" name="Google Shape;33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8932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2375" y="48932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9675" y="48932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8875" y="48932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5"/>
          <p:cNvPicPr preferRelativeResize="0"/>
          <p:nvPr/>
        </p:nvPicPr>
        <p:blipFill rotWithShape="1">
          <a:blip r:embed="rId6">
            <a:alphaModFix/>
          </a:blip>
          <a:srcRect r="69153"/>
          <a:stretch/>
        </p:blipFill>
        <p:spPr>
          <a:xfrm>
            <a:off x="8756175" y="489325"/>
            <a:ext cx="38782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23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96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69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42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15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88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5"/>
          <p:cNvPicPr preferRelativeResize="0"/>
          <p:nvPr/>
        </p:nvPicPr>
        <p:blipFill rotWithShape="1">
          <a:blip r:embed="rId6">
            <a:alphaModFix/>
          </a:blip>
          <a:srcRect r="69153"/>
          <a:stretch/>
        </p:blipFill>
        <p:spPr>
          <a:xfrm>
            <a:off x="8756175" y="3514713"/>
            <a:ext cx="38782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9825" y="235838"/>
            <a:ext cx="3886200" cy="296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5"/>
          <p:cNvSpPr txBox="1"/>
          <p:nvPr/>
        </p:nvSpPr>
        <p:spPr>
          <a:xfrm>
            <a:off x="78625" y="0"/>
            <a:ext cx="4402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Une cellule endothéliale envahie</a:t>
            </a:r>
            <a:endParaRPr sz="15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par phagocytose</a:t>
            </a:r>
            <a:endParaRPr sz="15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346" name="Google Shape;346;p45"/>
          <p:cNvSpPr txBox="1"/>
          <p:nvPr/>
        </p:nvSpPr>
        <p:spPr>
          <a:xfrm>
            <a:off x="1307625" y="681000"/>
            <a:ext cx="10668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cellule</a:t>
            </a:r>
            <a:endParaRPr sz="15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endothéliale</a:t>
            </a:r>
            <a:endParaRPr sz="15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347" name="Google Shape;347;p45"/>
          <p:cNvSpPr txBox="1"/>
          <p:nvPr/>
        </p:nvSpPr>
        <p:spPr>
          <a:xfrm>
            <a:off x="6044250" y="30240"/>
            <a:ext cx="3000000" cy="98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perd</a:t>
            </a:r>
            <a:r>
              <a:rPr lang="en-GB" sz="15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son noyau et </a:t>
            </a:r>
            <a:r>
              <a:rPr lang="en-GB" sz="15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ses</a:t>
            </a:r>
            <a:endParaRPr sz="1500" b="1" dirty="0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mitochondries</a:t>
            </a:r>
            <a:r>
              <a:rPr lang="en-GB" sz="1500" b="1" dirty="0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 se font </a:t>
            </a:r>
            <a:r>
              <a:rPr lang="en-GB" sz="1500" b="1" dirty="0" err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dévorer</a:t>
            </a:r>
            <a:endParaRPr sz="1500" b="1" dirty="0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348" name="Google Shape;348;p45"/>
          <p:cNvSpPr txBox="1"/>
          <p:nvPr/>
        </p:nvSpPr>
        <p:spPr>
          <a:xfrm>
            <a:off x="78625" y="2292825"/>
            <a:ext cx="4009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Flot sanguin</a:t>
            </a:r>
            <a:endParaRPr sz="4000">
              <a:solidFill>
                <a:schemeClr val="lt1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</p:txBody>
      </p:sp>
      <p:pic>
        <p:nvPicPr>
          <p:cNvPr id="349" name="Google Shape;349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39788" y="489313"/>
            <a:ext cx="1990725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22225" y="651250"/>
            <a:ext cx="904875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03250" y="1175760"/>
            <a:ext cx="1066800" cy="94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18648" y="1175748"/>
            <a:ext cx="1588550" cy="14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93950" y="1117625"/>
            <a:ext cx="115252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35525" y="842050"/>
            <a:ext cx="1200150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151088" y="1068850"/>
            <a:ext cx="6667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930413" y="2195900"/>
            <a:ext cx="1283175" cy="8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549175" y="1489438"/>
            <a:ext cx="1190625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474138" y="2195900"/>
            <a:ext cx="138112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470048" y="2000911"/>
            <a:ext cx="1200150" cy="1851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110325" y="1939925"/>
            <a:ext cx="1133475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6"/>
          <p:cNvSpPr txBox="1"/>
          <p:nvPr/>
        </p:nvSpPr>
        <p:spPr>
          <a:xfrm>
            <a:off x="225900" y="494125"/>
            <a:ext cx="8692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Fibromyalgie: maladie mitochondriale?</a:t>
            </a:r>
            <a:endParaRPr sz="3600">
              <a:solidFill>
                <a:srgbClr val="FAD9CD"/>
              </a:solidFill>
            </a:endParaRPr>
          </a:p>
        </p:txBody>
      </p:sp>
      <p:sp>
        <p:nvSpPr>
          <p:cNvPr id="366" name="Google Shape;366;p46"/>
          <p:cNvSpPr txBox="1"/>
          <p:nvPr/>
        </p:nvSpPr>
        <p:spPr>
          <a:xfrm>
            <a:off x="2185500" y="1257800"/>
            <a:ext cx="477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Ligue suisse contre le rhumatisme</a:t>
            </a:r>
            <a:endParaRPr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367" name="Google Shape;36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4800" y="1836975"/>
            <a:ext cx="3152775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3242" y="1944139"/>
            <a:ext cx="2300409" cy="18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ll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hort blood.mp4">
            <a:hlinkClick r:id="" action="ppaction://media"/>
            <a:extLst>
              <a:ext uri="{FF2B5EF4-FFF2-40B4-BE49-F238E27FC236}">
                <a16:creationId xmlns:a16="http://schemas.microsoft.com/office/drawing/2014/main" id="{F178675F-CFF2-6C4D-A88D-9B1520CBA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1835" b="31667"/>
          <a:stretch/>
        </p:blipFill>
        <p:spPr>
          <a:xfrm>
            <a:off x="0" y="2108192"/>
            <a:ext cx="9144000" cy="1362939"/>
          </a:xfrm>
          <a:prstGeom prst="rect">
            <a:avLst/>
          </a:prstGeom>
        </p:spPr>
      </p:pic>
      <p:sp>
        <p:nvSpPr>
          <p:cNvPr id="373" name="Google Shape;373;p47"/>
          <p:cNvSpPr/>
          <p:nvPr/>
        </p:nvSpPr>
        <p:spPr>
          <a:xfrm>
            <a:off x="0" y="3930650"/>
            <a:ext cx="1403700" cy="1100700"/>
          </a:xfrm>
          <a:prstGeom prst="rect">
            <a:avLst/>
          </a:prstGeom>
          <a:solidFill>
            <a:srgbClr val="320F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4" name="Google Shape;374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331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2375" y="4331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9675" y="4331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8875" y="4331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7"/>
          <p:cNvPicPr preferRelativeResize="0"/>
          <p:nvPr/>
        </p:nvPicPr>
        <p:blipFill rotWithShape="1">
          <a:blip r:embed="rId6">
            <a:alphaModFix/>
          </a:blip>
          <a:srcRect r="69153"/>
          <a:stretch/>
        </p:blipFill>
        <p:spPr>
          <a:xfrm>
            <a:off x="8756175" y="433175"/>
            <a:ext cx="38782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23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96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69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42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15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88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7"/>
          <p:cNvPicPr preferRelativeResize="0"/>
          <p:nvPr/>
        </p:nvPicPr>
        <p:blipFill rotWithShape="1">
          <a:blip r:embed="rId6">
            <a:alphaModFix/>
          </a:blip>
          <a:srcRect r="69153"/>
          <a:stretch/>
        </p:blipFill>
        <p:spPr>
          <a:xfrm>
            <a:off x="8756175" y="3514713"/>
            <a:ext cx="387825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7"/>
          <p:cNvSpPr/>
          <p:nvPr/>
        </p:nvSpPr>
        <p:spPr>
          <a:xfrm rot="140511">
            <a:off x="3243107" y="-869365"/>
            <a:ext cx="4867197" cy="4927240"/>
          </a:xfrm>
          <a:prstGeom prst="irregularSeal1">
            <a:avLst/>
          </a:prstGeom>
          <a:solidFill>
            <a:srgbClr val="D84625"/>
          </a:solidFill>
          <a:ln w="9525" cap="flat" cmpd="sng">
            <a:solidFill>
              <a:srgbClr val="D846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7"/>
          <p:cNvSpPr txBox="1"/>
          <p:nvPr/>
        </p:nvSpPr>
        <p:spPr>
          <a:xfrm>
            <a:off x="4324275" y="25347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Cellule envahie</a:t>
            </a:r>
            <a:endParaRPr sz="2600">
              <a:solidFill>
                <a:srgbClr val="FFFFFF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389" name="Google Shape;389;p47"/>
          <p:cNvSpPr txBox="1"/>
          <p:nvPr/>
        </p:nvSpPr>
        <p:spPr>
          <a:xfrm>
            <a:off x="1386175" y="935750"/>
            <a:ext cx="9546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cellule</a:t>
            </a:r>
            <a:endParaRPr sz="15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endothéliale</a:t>
            </a:r>
            <a:endParaRPr sz="15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390" name="Google Shape;390;p47"/>
          <p:cNvSpPr txBox="1"/>
          <p:nvPr/>
        </p:nvSpPr>
        <p:spPr>
          <a:xfrm>
            <a:off x="157225" y="2298288"/>
            <a:ext cx="4245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Flot sanguin</a:t>
            </a:r>
            <a:endParaRPr sz="4000">
              <a:solidFill>
                <a:schemeClr val="lt1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</p:txBody>
      </p:sp>
      <p:pic>
        <p:nvPicPr>
          <p:cNvPr id="391" name="Google Shape;391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4263" y="606938"/>
            <a:ext cx="1990725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22753" y="958688"/>
            <a:ext cx="630272" cy="57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52925" y="594600"/>
            <a:ext cx="184785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45575" y="1384200"/>
            <a:ext cx="116205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94122" y="1448725"/>
            <a:ext cx="1028625" cy="11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45700" y="1319350"/>
            <a:ext cx="138112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17586" y="793255"/>
            <a:ext cx="1028625" cy="908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361225" y="282075"/>
            <a:ext cx="120015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124363" y="1784600"/>
            <a:ext cx="1190625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176702" y="1448725"/>
            <a:ext cx="746625" cy="81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930400" y="2159638"/>
            <a:ext cx="1283175" cy="89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hort blood.mp4">
            <a:hlinkClick r:id="" action="ppaction://media"/>
            <a:extLst>
              <a:ext uri="{FF2B5EF4-FFF2-40B4-BE49-F238E27FC236}">
                <a16:creationId xmlns:a16="http://schemas.microsoft.com/office/drawing/2014/main" id="{A8779B27-6EBF-B143-94E2-8DD6CF1304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1835" b="31667"/>
          <a:stretch/>
        </p:blipFill>
        <p:spPr>
          <a:xfrm>
            <a:off x="0" y="2151774"/>
            <a:ext cx="9144000" cy="1362939"/>
          </a:xfrm>
          <a:prstGeom prst="rect">
            <a:avLst/>
          </a:prstGeom>
        </p:spPr>
      </p:pic>
      <p:sp>
        <p:nvSpPr>
          <p:cNvPr id="406" name="Google Shape;406;p48"/>
          <p:cNvSpPr/>
          <p:nvPr/>
        </p:nvSpPr>
        <p:spPr>
          <a:xfrm>
            <a:off x="6630350" y="1975425"/>
            <a:ext cx="1257282" cy="800388"/>
          </a:xfrm>
          <a:prstGeom prst="irregularSeal1">
            <a:avLst/>
          </a:prstGeom>
          <a:solidFill>
            <a:srgbClr val="FFC000"/>
          </a:solidFill>
          <a:ln w="9525" cap="flat" cmpd="sng">
            <a:solidFill>
              <a:srgbClr val="D846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8"/>
          <p:cNvSpPr/>
          <p:nvPr/>
        </p:nvSpPr>
        <p:spPr>
          <a:xfrm>
            <a:off x="0" y="3930650"/>
            <a:ext cx="1403700" cy="1100700"/>
          </a:xfrm>
          <a:prstGeom prst="rect">
            <a:avLst/>
          </a:prstGeom>
          <a:solidFill>
            <a:srgbClr val="320F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8" name="Google Shape;40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331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2375" y="4331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9675" y="4331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8875" y="4331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8"/>
          <p:cNvPicPr preferRelativeResize="0"/>
          <p:nvPr/>
        </p:nvPicPr>
        <p:blipFill rotWithShape="1">
          <a:blip r:embed="rId6">
            <a:alphaModFix/>
          </a:blip>
          <a:srcRect r="69153"/>
          <a:stretch/>
        </p:blipFill>
        <p:spPr>
          <a:xfrm>
            <a:off x="8756175" y="433175"/>
            <a:ext cx="38782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23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96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69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42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15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88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8"/>
          <p:cNvPicPr preferRelativeResize="0"/>
          <p:nvPr/>
        </p:nvPicPr>
        <p:blipFill rotWithShape="1">
          <a:blip r:embed="rId6">
            <a:alphaModFix/>
          </a:blip>
          <a:srcRect r="69153"/>
          <a:stretch/>
        </p:blipFill>
        <p:spPr>
          <a:xfrm>
            <a:off x="8756175" y="3514713"/>
            <a:ext cx="387825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8"/>
          <p:cNvSpPr txBox="1"/>
          <p:nvPr/>
        </p:nvSpPr>
        <p:spPr>
          <a:xfrm>
            <a:off x="1386175" y="935750"/>
            <a:ext cx="9546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cellule</a:t>
            </a:r>
            <a:endParaRPr sz="15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endothéliale</a:t>
            </a:r>
            <a:endParaRPr sz="15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422" name="Google Shape;422;p48"/>
          <p:cNvSpPr txBox="1"/>
          <p:nvPr/>
        </p:nvSpPr>
        <p:spPr>
          <a:xfrm>
            <a:off x="157225" y="2298288"/>
            <a:ext cx="4245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Flot sanguin</a:t>
            </a:r>
            <a:endParaRPr sz="4000">
              <a:solidFill>
                <a:schemeClr val="lt1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</p:txBody>
      </p:sp>
      <p:pic>
        <p:nvPicPr>
          <p:cNvPr id="423" name="Google Shape;423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4263" y="606938"/>
            <a:ext cx="1990725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22753" y="958688"/>
            <a:ext cx="630272" cy="57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52925" y="594600"/>
            <a:ext cx="184785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8"/>
          <p:cNvPicPr preferRelativeResize="0"/>
          <p:nvPr/>
        </p:nvPicPr>
        <p:blipFill rotWithShape="1">
          <a:blip r:embed="rId10">
            <a:alphaModFix/>
          </a:blip>
          <a:srcRect t="3929" b="-3930"/>
          <a:stretch/>
        </p:blipFill>
        <p:spPr>
          <a:xfrm>
            <a:off x="6795875" y="1337389"/>
            <a:ext cx="116205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94122" y="1448725"/>
            <a:ext cx="1028625" cy="11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45700" y="1319350"/>
            <a:ext cx="138112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17586" y="793255"/>
            <a:ext cx="1028625" cy="908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361225" y="282075"/>
            <a:ext cx="120015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124363" y="1784600"/>
            <a:ext cx="1190625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176702" y="1448725"/>
            <a:ext cx="746625" cy="81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930400" y="2159638"/>
            <a:ext cx="1283175" cy="897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8"/>
          <p:cNvSpPr txBox="1"/>
          <p:nvPr/>
        </p:nvSpPr>
        <p:spPr>
          <a:xfrm>
            <a:off x="262175" y="-34400"/>
            <a:ext cx="8299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</a:t>
            </a:r>
            <a:r>
              <a:rPr lang="en-GB" sz="20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 cellule endothéliale se lacère par la force de ses occupants</a:t>
            </a:r>
            <a:endParaRPr sz="10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435" name="Google Shape;435;p48"/>
          <p:cNvSpPr/>
          <p:nvPr/>
        </p:nvSpPr>
        <p:spPr>
          <a:xfrm>
            <a:off x="3098913" y="1617012"/>
            <a:ext cx="1257282" cy="800388"/>
          </a:xfrm>
          <a:prstGeom prst="irregularSeal1">
            <a:avLst/>
          </a:prstGeom>
          <a:solidFill>
            <a:srgbClr val="FFC000"/>
          </a:solidFill>
          <a:ln w="9525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48"/>
          <p:cNvSpPr/>
          <p:nvPr/>
        </p:nvSpPr>
        <p:spPr>
          <a:xfrm>
            <a:off x="4985425" y="2223371"/>
            <a:ext cx="746604" cy="554094"/>
          </a:xfrm>
          <a:prstGeom prst="irregularSeal1">
            <a:avLst/>
          </a:prstGeom>
          <a:solidFill>
            <a:srgbClr val="FFC000"/>
          </a:solidFill>
          <a:ln w="9525" cap="flat" cmpd="sng">
            <a:solidFill>
              <a:srgbClr val="D846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48"/>
          <p:cNvSpPr/>
          <p:nvPr/>
        </p:nvSpPr>
        <p:spPr>
          <a:xfrm>
            <a:off x="6327888" y="606946"/>
            <a:ext cx="746604" cy="554094"/>
          </a:xfrm>
          <a:prstGeom prst="irregularSeal1">
            <a:avLst/>
          </a:prstGeom>
          <a:solidFill>
            <a:srgbClr val="FFC000"/>
          </a:solidFill>
          <a:ln w="9525" cap="flat" cmpd="sng">
            <a:solidFill>
              <a:srgbClr val="D846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8"/>
          <p:cNvSpPr/>
          <p:nvPr/>
        </p:nvSpPr>
        <p:spPr>
          <a:xfrm rot="959647">
            <a:off x="3817359" y="2439249"/>
            <a:ext cx="287894" cy="338111"/>
          </a:xfrm>
          <a:prstGeom prst="lightningBolt">
            <a:avLst/>
          </a:prstGeom>
          <a:solidFill>
            <a:srgbClr val="FFC000"/>
          </a:solidFill>
          <a:ln w="9525" cap="flat" cmpd="sng">
            <a:solidFill>
              <a:srgbClr val="D846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8"/>
          <p:cNvSpPr/>
          <p:nvPr/>
        </p:nvSpPr>
        <p:spPr>
          <a:xfrm>
            <a:off x="7897300" y="2462650"/>
            <a:ext cx="460458" cy="471690"/>
          </a:xfrm>
          <a:prstGeom prst="lightningBolt">
            <a:avLst/>
          </a:prstGeom>
          <a:solidFill>
            <a:srgbClr val="D84625"/>
          </a:solidFill>
          <a:ln w="9525" cap="flat" cmpd="sng">
            <a:solidFill>
              <a:srgbClr val="D846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8"/>
          <p:cNvSpPr/>
          <p:nvPr/>
        </p:nvSpPr>
        <p:spPr>
          <a:xfrm rot="9506873">
            <a:off x="5965270" y="471560"/>
            <a:ext cx="258132" cy="258322"/>
          </a:xfrm>
          <a:prstGeom prst="lightningBolt">
            <a:avLst/>
          </a:prstGeom>
          <a:solidFill>
            <a:srgbClr val="FFC000"/>
          </a:solidFill>
          <a:ln w="9525" cap="flat" cmpd="sng">
            <a:solidFill>
              <a:srgbClr val="D846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48"/>
          <p:cNvSpPr/>
          <p:nvPr/>
        </p:nvSpPr>
        <p:spPr>
          <a:xfrm>
            <a:off x="7804475" y="3028400"/>
            <a:ext cx="831600" cy="5541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C000"/>
          </a:solidFill>
          <a:ln w="9525" cap="flat" cmpd="sng">
            <a:solidFill>
              <a:srgbClr val="D846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638" y="152400"/>
            <a:ext cx="866672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9"/>
          <p:cNvSpPr txBox="1"/>
          <p:nvPr/>
        </p:nvSpPr>
        <p:spPr>
          <a:xfrm>
            <a:off x="338100" y="101050"/>
            <a:ext cx="8467800" cy="45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Et produit 3 types de toxines:</a:t>
            </a:r>
            <a:endParaRPr sz="3100">
              <a:solidFill>
                <a:srgbClr val="FFFFFF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 </a:t>
            </a:r>
            <a:endParaRPr sz="3100">
              <a:solidFill>
                <a:srgbClr val="FFFFFF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FFFFFF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FFFFFF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FFFFFF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i="1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-Endotoxines  = fatigue, douleurs</a:t>
            </a:r>
            <a:endParaRPr sz="3100" i="1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-</a:t>
            </a:r>
            <a:r>
              <a:rPr lang="en-GB" sz="3100" i="1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Neurotoxines = psychoses, neurologie</a:t>
            </a:r>
            <a:endParaRPr sz="3100" i="1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-</a:t>
            </a:r>
            <a:r>
              <a:rPr lang="en-GB" sz="3100" i="1">
                <a:solidFill>
                  <a:srgbClr val="FFFFFF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Allergènes  	= digestif &amp; cutané</a:t>
            </a:r>
            <a:endParaRPr sz="3100" i="1">
              <a:solidFill>
                <a:srgbClr val="FFFFFF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448" name="Google Shape;448;p49"/>
          <p:cNvSpPr/>
          <p:nvPr/>
        </p:nvSpPr>
        <p:spPr>
          <a:xfrm>
            <a:off x="89000" y="2852271"/>
            <a:ext cx="746604" cy="554094"/>
          </a:xfrm>
          <a:prstGeom prst="irregularSeal1">
            <a:avLst/>
          </a:prstGeom>
          <a:solidFill>
            <a:srgbClr val="FFC000"/>
          </a:solidFill>
          <a:ln w="9525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9"/>
          <p:cNvSpPr/>
          <p:nvPr/>
        </p:nvSpPr>
        <p:spPr>
          <a:xfrm>
            <a:off x="89000" y="3510046"/>
            <a:ext cx="746604" cy="554094"/>
          </a:xfrm>
          <a:prstGeom prst="irregularSeal1">
            <a:avLst/>
          </a:prstGeom>
          <a:solidFill>
            <a:srgbClr val="FFC000"/>
          </a:solidFill>
          <a:ln w="9525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9"/>
          <p:cNvSpPr/>
          <p:nvPr/>
        </p:nvSpPr>
        <p:spPr>
          <a:xfrm>
            <a:off x="153150" y="4110100"/>
            <a:ext cx="618300" cy="5541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C000"/>
          </a:solidFill>
          <a:ln w="9525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ll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ort blood.mp4">
            <a:hlinkClick r:id="" action="ppaction://media"/>
            <a:extLst>
              <a:ext uri="{FF2B5EF4-FFF2-40B4-BE49-F238E27FC236}">
                <a16:creationId xmlns:a16="http://schemas.microsoft.com/office/drawing/2014/main" id="{41EBB319-C49C-7C42-A7FF-2F55CF3669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1835" b="31667"/>
          <a:stretch/>
        </p:blipFill>
        <p:spPr>
          <a:xfrm>
            <a:off x="0" y="1997957"/>
            <a:ext cx="9144000" cy="1362939"/>
          </a:xfrm>
          <a:prstGeom prst="rect">
            <a:avLst/>
          </a:prstGeom>
        </p:spPr>
      </p:pic>
      <p:pic>
        <p:nvPicPr>
          <p:cNvPr id="26" name="Google Shape;350;p45">
            <a:extLst>
              <a:ext uri="{FF2B5EF4-FFF2-40B4-BE49-F238E27FC236}">
                <a16:creationId xmlns:a16="http://schemas.microsoft.com/office/drawing/2014/main" id="{7514C07D-7820-A74D-9875-FAB8BBEE0450}"/>
              </a:ext>
            </a:extLst>
          </p:cNvPr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8658" y="2766251"/>
            <a:ext cx="710413" cy="664913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0"/>
          <p:cNvSpPr/>
          <p:nvPr/>
        </p:nvSpPr>
        <p:spPr>
          <a:xfrm>
            <a:off x="0" y="3930650"/>
            <a:ext cx="1403700" cy="1100700"/>
          </a:xfrm>
          <a:prstGeom prst="rect">
            <a:avLst/>
          </a:prstGeom>
          <a:solidFill>
            <a:srgbClr val="320F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6" name="Google Shape;456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534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12375" y="2534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69675" y="2534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98875" y="2534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0"/>
          <p:cNvPicPr preferRelativeResize="0"/>
          <p:nvPr/>
        </p:nvPicPr>
        <p:blipFill rotWithShape="1">
          <a:blip r:embed="rId7">
            <a:alphaModFix/>
          </a:blip>
          <a:srcRect r="69153"/>
          <a:stretch/>
        </p:blipFill>
        <p:spPr>
          <a:xfrm>
            <a:off x="8756175" y="253475"/>
            <a:ext cx="38782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123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696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69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842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15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988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0"/>
          <p:cNvPicPr preferRelativeResize="0"/>
          <p:nvPr/>
        </p:nvPicPr>
        <p:blipFill rotWithShape="1">
          <a:blip r:embed="rId7">
            <a:alphaModFix/>
          </a:blip>
          <a:srcRect r="69153"/>
          <a:stretch/>
        </p:blipFill>
        <p:spPr>
          <a:xfrm>
            <a:off x="8756175" y="3514713"/>
            <a:ext cx="38782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78263" y="-180528"/>
            <a:ext cx="4269325" cy="300467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0"/>
          <p:cNvSpPr txBox="1"/>
          <p:nvPr/>
        </p:nvSpPr>
        <p:spPr>
          <a:xfrm>
            <a:off x="0" y="0"/>
            <a:ext cx="580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Réparation de la cellule déchirée</a:t>
            </a:r>
            <a:endParaRPr sz="23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471" name="Google Shape;471;p50"/>
          <p:cNvSpPr txBox="1"/>
          <p:nvPr/>
        </p:nvSpPr>
        <p:spPr>
          <a:xfrm>
            <a:off x="123525" y="2463513"/>
            <a:ext cx="4335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Flot sanguin</a:t>
            </a:r>
            <a:endParaRPr sz="900"/>
          </a:p>
        </p:txBody>
      </p:sp>
      <p:sp>
        <p:nvSpPr>
          <p:cNvPr id="472" name="Google Shape;472;p50"/>
          <p:cNvSpPr txBox="1"/>
          <p:nvPr/>
        </p:nvSpPr>
        <p:spPr>
          <a:xfrm>
            <a:off x="4267525" y="2463525"/>
            <a:ext cx="56265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dirty="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Plaquettes </a:t>
            </a:r>
            <a:r>
              <a:rPr lang="en-GB" sz="3500" dirty="0" err="1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activées</a:t>
            </a:r>
            <a:endParaRPr sz="3500" dirty="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pic>
        <p:nvPicPr>
          <p:cNvPr id="21" name="Google Shape;350;p45">
            <a:extLst>
              <a:ext uri="{FF2B5EF4-FFF2-40B4-BE49-F238E27FC236}">
                <a16:creationId xmlns:a16="http://schemas.microsoft.com/office/drawing/2014/main" id="{4F848B17-2620-0848-BD6C-4E3657D7113E}"/>
              </a:ext>
            </a:extLst>
          </p:cNvPr>
          <p:cNvPicPr preferRelativeResize="0"/>
          <p:nvPr/>
        </p:nvPicPr>
        <p:blipFill>
          <a:blip r:embed="rId9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33842" y="2005825"/>
            <a:ext cx="710413" cy="66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50;p45">
            <a:extLst>
              <a:ext uri="{FF2B5EF4-FFF2-40B4-BE49-F238E27FC236}">
                <a16:creationId xmlns:a16="http://schemas.microsoft.com/office/drawing/2014/main" id="{C06C6DFE-7075-9649-B029-0B37BB856490}"/>
              </a:ext>
            </a:extLst>
          </p:cNvPr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2896" y="2104231"/>
            <a:ext cx="710413" cy="66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50;p45">
            <a:extLst>
              <a:ext uri="{FF2B5EF4-FFF2-40B4-BE49-F238E27FC236}">
                <a16:creationId xmlns:a16="http://schemas.microsoft.com/office/drawing/2014/main" id="{F330CF18-C32B-A44E-B313-F8334ECE1851}"/>
              </a:ext>
            </a:extLst>
          </p:cNvPr>
          <p:cNvPicPr preferRelativeResize="0"/>
          <p:nvPr/>
        </p:nvPicPr>
        <p:blipFill>
          <a:blip r:embed="rId9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60479" y="2046200"/>
            <a:ext cx="710413" cy="66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50;p45">
            <a:extLst>
              <a:ext uri="{FF2B5EF4-FFF2-40B4-BE49-F238E27FC236}">
                <a16:creationId xmlns:a16="http://schemas.microsoft.com/office/drawing/2014/main" id="{26534144-CCE5-0A4B-81A8-63BD957D8C19}"/>
              </a:ext>
            </a:extLst>
          </p:cNvPr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7753" y="2104232"/>
            <a:ext cx="710413" cy="66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50;p45">
            <a:extLst>
              <a:ext uri="{FF2B5EF4-FFF2-40B4-BE49-F238E27FC236}">
                <a16:creationId xmlns:a16="http://schemas.microsoft.com/office/drawing/2014/main" id="{3EA2FC6E-5A22-2F43-AABD-609B0C63D44E}"/>
              </a:ext>
            </a:extLst>
          </p:cNvPr>
          <p:cNvPicPr preferRelativeResize="0"/>
          <p:nvPr/>
        </p:nvPicPr>
        <p:blipFill>
          <a:blip r:embed="rId9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95349" y="2741485"/>
            <a:ext cx="710413" cy="664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ort blood.mp4">
            <a:hlinkClick r:id="" action="ppaction://media"/>
            <a:extLst>
              <a:ext uri="{FF2B5EF4-FFF2-40B4-BE49-F238E27FC236}">
                <a16:creationId xmlns:a16="http://schemas.microsoft.com/office/drawing/2014/main" id="{307A24D9-73B7-6149-9DC5-9147AE0878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1835" b="31667"/>
          <a:stretch/>
        </p:blipFill>
        <p:spPr>
          <a:xfrm>
            <a:off x="0" y="1987824"/>
            <a:ext cx="9144000" cy="1362939"/>
          </a:xfrm>
          <a:prstGeom prst="rect">
            <a:avLst/>
          </a:prstGeom>
        </p:spPr>
      </p:pic>
      <p:sp>
        <p:nvSpPr>
          <p:cNvPr id="477" name="Google Shape;477;p51"/>
          <p:cNvSpPr/>
          <p:nvPr/>
        </p:nvSpPr>
        <p:spPr>
          <a:xfrm>
            <a:off x="0" y="3930650"/>
            <a:ext cx="1403700" cy="1100700"/>
          </a:xfrm>
          <a:prstGeom prst="rect">
            <a:avLst/>
          </a:prstGeom>
          <a:solidFill>
            <a:srgbClr val="320F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8" name="Google Shape;47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534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2375" y="2534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9675" y="2534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8875" y="253475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1"/>
          <p:cNvPicPr preferRelativeResize="0"/>
          <p:nvPr/>
        </p:nvPicPr>
        <p:blipFill rotWithShape="1">
          <a:blip r:embed="rId6">
            <a:alphaModFix/>
          </a:blip>
          <a:srcRect r="69153"/>
          <a:stretch/>
        </p:blipFill>
        <p:spPr>
          <a:xfrm>
            <a:off x="8756175" y="253475"/>
            <a:ext cx="38782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69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4275" y="3514713"/>
            <a:ext cx="12573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78263" y="-152175"/>
            <a:ext cx="4269325" cy="300467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1"/>
          <p:cNvSpPr txBox="1"/>
          <p:nvPr/>
        </p:nvSpPr>
        <p:spPr>
          <a:xfrm>
            <a:off x="0" y="0"/>
            <a:ext cx="5806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rgbClr val="FFFFFF"/>
                </a:solidFill>
                <a:latin typeface="Merienda"/>
                <a:ea typeface="Merienda"/>
                <a:cs typeface="Merienda"/>
                <a:sym typeface="Merienda"/>
              </a:rPr>
              <a:t>Réparation de la cellule déchirée</a:t>
            </a:r>
            <a:endParaRPr sz="2300" b="1">
              <a:solidFill>
                <a:srgbClr val="FFFFFF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487" name="Google Shape;487;p51"/>
          <p:cNvSpPr txBox="1"/>
          <p:nvPr/>
        </p:nvSpPr>
        <p:spPr>
          <a:xfrm>
            <a:off x="123525" y="2463513"/>
            <a:ext cx="4335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lt1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Flot sanguin</a:t>
            </a:r>
            <a:endParaRPr sz="900"/>
          </a:p>
        </p:txBody>
      </p:sp>
      <p:sp>
        <p:nvSpPr>
          <p:cNvPr id="488" name="Google Shape;488;p51"/>
          <p:cNvSpPr txBox="1"/>
          <p:nvPr/>
        </p:nvSpPr>
        <p:spPr>
          <a:xfrm>
            <a:off x="4267525" y="2463525"/>
            <a:ext cx="56265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Plaquettes activées</a:t>
            </a:r>
            <a:endParaRPr sz="35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pic>
        <p:nvPicPr>
          <p:cNvPr id="489" name="Google Shape;48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47637" y="2978663"/>
            <a:ext cx="4269325" cy="30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06188" y="2978663"/>
            <a:ext cx="4269325" cy="30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50;p45">
            <a:extLst>
              <a:ext uri="{FF2B5EF4-FFF2-40B4-BE49-F238E27FC236}">
                <a16:creationId xmlns:a16="http://schemas.microsoft.com/office/drawing/2014/main" id="{F7A6A5F3-6C0F-6B48-AC95-28A89A6C28D1}"/>
              </a:ext>
            </a:extLst>
          </p:cNvPr>
          <p:cNvPicPr preferRelativeResize="0"/>
          <p:nvPr/>
        </p:nvPicPr>
        <p:blipFill>
          <a:blip r:embed="rId8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7168" y="1967106"/>
            <a:ext cx="710413" cy="66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50;p45">
            <a:extLst>
              <a:ext uri="{FF2B5EF4-FFF2-40B4-BE49-F238E27FC236}">
                <a16:creationId xmlns:a16="http://schemas.microsoft.com/office/drawing/2014/main" id="{C95D0D54-F6B3-7A4B-8C2B-B50102F3347C}"/>
              </a:ext>
            </a:extLst>
          </p:cNvPr>
          <p:cNvPicPr preferRelativeResize="0"/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699" y="1987812"/>
            <a:ext cx="710413" cy="66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50;p45">
            <a:extLst>
              <a:ext uri="{FF2B5EF4-FFF2-40B4-BE49-F238E27FC236}">
                <a16:creationId xmlns:a16="http://schemas.microsoft.com/office/drawing/2014/main" id="{8572609C-2810-C543-817D-B594292095EE}"/>
              </a:ext>
            </a:extLst>
          </p:cNvPr>
          <p:cNvPicPr preferRelativeResize="0"/>
          <p:nvPr/>
        </p:nvPicPr>
        <p:blipFill>
          <a:blip r:embed="rId8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18540" y="1987811"/>
            <a:ext cx="710413" cy="66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50;p45">
            <a:extLst>
              <a:ext uri="{FF2B5EF4-FFF2-40B4-BE49-F238E27FC236}">
                <a16:creationId xmlns:a16="http://schemas.microsoft.com/office/drawing/2014/main" id="{A55C9DF7-2829-A84C-A550-315E013A675A}"/>
              </a:ext>
            </a:extLst>
          </p:cNvPr>
          <p:cNvPicPr preferRelativeResize="0"/>
          <p:nvPr/>
        </p:nvPicPr>
        <p:blipFill>
          <a:blip r:embed="rId8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26748" y="2643337"/>
            <a:ext cx="710413" cy="66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50;p45">
            <a:extLst>
              <a:ext uri="{FF2B5EF4-FFF2-40B4-BE49-F238E27FC236}">
                <a16:creationId xmlns:a16="http://schemas.microsoft.com/office/drawing/2014/main" id="{0CA3EE58-C034-F940-A75B-C61D067CBC13}"/>
              </a:ext>
            </a:extLst>
          </p:cNvPr>
          <p:cNvPicPr preferRelativeResize="0"/>
          <p:nvPr/>
        </p:nvPicPr>
        <p:blipFill>
          <a:blip r:embed="rId8">
            <a:alphaModFix/>
            <a:grayscl/>
          </a:blip>
          <a:stretch>
            <a:fillRect/>
          </a:stretch>
        </p:blipFill>
        <p:spPr>
          <a:xfrm>
            <a:off x="6529971" y="2056181"/>
            <a:ext cx="710413" cy="66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50;p45">
            <a:extLst>
              <a:ext uri="{FF2B5EF4-FFF2-40B4-BE49-F238E27FC236}">
                <a16:creationId xmlns:a16="http://schemas.microsoft.com/office/drawing/2014/main" id="{6CB6A187-3940-9A44-8FD1-C269D84B3D1E}"/>
              </a:ext>
            </a:extLst>
          </p:cNvPr>
          <p:cNvPicPr preferRelativeResize="0"/>
          <p:nvPr/>
        </p:nvPicPr>
        <p:blipFill>
          <a:blip r:embed="rId8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31983" y="2078282"/>
            <a:ext cx="710413" cy="664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/>
        </p:nvSpPr>
        <p:spPr>
          <a:xfrm>
            <a:off x="437975" y="482900"/>
            <a:ext cx="490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3000">
                <a:solidFill>
                  <a:srgbClr val="FFD966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Diagnostics antérieurs</a:t>
            </a:r>
            <a:endParaRPr sz="3000">
              <a:solidFill>
                <a:srgbClr val="FFD966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sp>
        <p:nvSpPr>
          <p:cNvPr id="125" name="Google Shape;125;p21"/>
          <p:cNvSpPr txBox="1"/>
          <p:nvPr/>
        </p:nvSpPr>
        <p:spPr>
          <a:xfrm>
            <a:off x="471575" y="1129400"/>
            <a:ext cx="4840500" cy="28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Maladie de Cröhn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Polyarthrite séro-négative malgré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1651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HLAB 27 +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Syndrome de Reiter -</a:t>
            </a:r>
            <a:r>
              <a:rPr lang="en-GB" sz="1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arthrite réactionelle ou Syndrome oculo uréthro synovial</a:t>
            </a:r>
            <a:endParaRPr sz="1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lt1"/>
              </a:buClr>
              <a:buSzPts val="1800"/>
              <a:buFont typeface="Merienda"/>
              <a:buChar char="●"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Dépression mentale</a:t>
            </a:r>
            <a:endParaRPr sz="18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cxnSp>
        <p:nvCxnSpPr>
          <p:cNvPr id="126" name="Google Shape;126;p21"/>
          <p:cNvCxnSpPr>
            <a:stCxn id="124" idx="3"/>
          </p:cNvCxnSpPr>
          <p:nvPr/>
        </p:nvCxnSpPr>
        <p:spPr>
          <a:xfrm>
            <a:off x="5345675" y="806150"/>
            <a:ext cx="11100" cy="4168800"/>
          </a:xfrm>
          <a:prstGeom prst="straightConnector1">
            <a:avLst/>
          </a:prstGeom>
          <a:noFill/>
          <a:ln w="762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" name="Google Shape;127;p21"/>
          <p:cNvSpPr/>
          <p:nvPr/>
        </p:nvSpPr>
        <p:spPr>
          <a:xfrm>
            <a:off x="5828550" y="1129400"/>
            <a:ext cx="2931000" cy="2878200"/>
          </a:xfrm>
          <a:prstGeom prst="donut">
            <a:avLst>
              <a:gd name="adj" fmla="val 7021"/>
            </a:avLst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8275" y="1609725"/>
            <a:ext cx="771525" cy="19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/>
          <p:nvPr/>
        </p:nvSpPr>
        <p:spPr>
          <a:xfrm>
            <a:off x="7176900" y="1531450"/>
            <a:ext cx="359400" cy="4155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1"/>
          <p:cNvSpPr txBox="1"/>
          <p:nvPr/>
        </p:nvSpPr>
        <p:spPr>
          <a:xfrm>
            <a:off x="6788700" y="4166475"/>
            <a:ext cx="101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45 ans</a:t>
            </a:r>
            <a:endParaRPr sz="18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2"/>
          <p:cNvSpPr txBox="1"/>
          <p:nvPr/>
        </p:nvSpPr>
        <p:spPr>
          <a:xfrm>
            <a:off x="461700" y="955500"/>
            <a:ext cx="82206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6B26B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Diminuer le Cholestérol</a:t>
            </a:r>
            <a:endParaRPr sz="4000">
              <a:solidFill>
                <a:srgbClr val="F6B26B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6B26B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Ou</a:t>
            </a:r>
            <a:endParaRPr sz="4000">
              <a:solidFill>
                <a:srgbClr val="F6B26B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FFFF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Augmenter le Calcium</a:t>
            </a:r>
            <a:endParaRPr sz="4000">
              <a:solidFill>
                <a:srgbClr val="FFFFFF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?</a:t>
            </a:r>
            <a:endParaRPr sz="6000">
              <a:solidFill>
                <a:srgbClr val="FFFFFF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3"/>
          <p:cNvSpPr txBox="1"/>
          <p:nvPr/>
        </p:nvSpPr>
        <p:spPr>
          <a:xfrm>
            <a:off x="314450" y="370600"/>
            <a:ext cx="9208800" cy="3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La vascularite présentée ci-dessus</a:t>
            </a:r>
            <a:endParaRPr sz="31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est responsable de</a:t>
            </a:r>
            <a:endParaRPr sz="31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 </a:t>
            </a:r>
            <a:endParaRPr sz="31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❏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Thromboses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❏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D’embolismes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❏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de même que d’une sévère anoxémie tissulaire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erienda"/>
              <a:buChar char="❏"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Et d’acidose métabolique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501" name="Google Shape;50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700" y="1216438"/>
            <a:ext cx="1666875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3375" y="1383138"/>
            <a:ext cx="188595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9198" y="3696775"/>
            <a:ext cx="1252927" cy="11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7750" y="3776800"/>
            <a:ext cx="1819275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4"/>
          <p:cNvSpPr txBox="1"/>
          <p:nvPr/>
        </p:nvSpPr>
        <p:spPr>
          <a:xfrm>
            <a:off x="348125" y="0"/>
            <a:ext cx="86250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Lorsque plusieurs cellules endothéliales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sont envahies, le vaisseau sanguin devient </a:t>
            </a:r>
            <a:endParaRPr sz="27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pic>
        <p:nvPicPr>
          <p:cNvPr id="510" name="Google Shape;51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50" y="1003525"/>
            <a:ext cx="5010150" cy="34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0147" y="1003525"/>
            <a:ext cx="4133853" cy="34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54"/>
          <p:cNvSpPr txBox="1"/>
          <p:nvPr/>
        </p:nvSpPr>
        <p:spPr>
          <a:xfrm>
            <a:off x="1567500" y="4508225"/>
            <a:ext cx="339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une véritable </a:t>
            </a:r>
            <a:r>
              <a:rPr lang="en-GB" sz="1800" b="1">
                <a:solidFill>
                  <a:srgbClr val="FFD966"/>
                </a:solidFill>
                <a:latin typeface="Merienda"/>
                <a:ea typeface="Merienda"/>
                <a:cs typeface="Merienda"/>
                <a:sym typeface="Merienda"/>
              </a:rPr>
              <a:t>éponge</a:t>
            </a:r>
            <a:endParaRPr sz="1800" b="1">
              <a:solidFill>
                <a:srgbClr val="FFD966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513" name="Google Shape;513;p54"/>
          <p:cNvSpPr txBox="1"/>
          <p:nvPr/>
        </p:nvSpPr>
        <p:spPr>
          <a:xfrm>
            <a:off x="5081925" y="4508225"/>
            <a:ext cx="399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avant de devenir </a:t>
            </a:r>
            <a:r>
              <a:rPr lang="en-GB" sz="1800" b="1">
                <a:solidFill>
                  <a:srgbClr val="FFD966"/>
                </a:solidFill>
                <a:latin typeface="Merienda"/>
                <a:ea typeface="Merienda"/>
                <a:cs typeface="Merienda"/>
                <a:sym typeface="Merienda"/>
              </a:rPr>
              <a:t>artériosclérose</a:t>
            </a:r>
            <a:endParaRPr sz="1800" b="1">
              <a:solidFill>
                <a:srgbClr val="FFD966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5"/>
          <p:cNvSpPr txBox="1"/>
          <p:nvPr/>
        </p:nvSpPr>
        <p:spPr>
          <a:xfrm>
            <a:off x="216775" y="0"/>
            <a:ext cx="9035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En cas de chute</a:t>
            </a:r>
            <a:endParaRPr sz="52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i="1">
                <a:solidFill>
                  <a:schemeClr val="lt1"/>
                </a:solidFill>
                <a:latin typeface="Merienda ExtraBold"/>
                <a:ea typeface="Merienda ExtraBold"/>
                <a:cs typeface="Merienda ExtraBold"/>
                <a:sym typeface="Merienda ExtraBold"/>
              </a:rPr>
              <a:t>Une pierre casse             	 un vaisseau rebondit</a:t>
            </a:r>
            <a:endParaRPr sz="1200">
              <a:solidFill>
                <a:schemeClr val="lt1"/>
              </a:solidFill>
              <a:latin typeface="Merienda ExtraBold"/>
              <a:ea typeface="Merienda ExtraBold"/>
              <a:cs typeface="Merienda ExtraBold"/>
              <a:sym typeface="Merienda ExtraBold"/>
            </a:endParaRPr>
          </a:p>
        </p:txBody>
      </p:sp>
      <p:pic>
        <p:nvPicPr>
          <p:cNvPr id="519" name="Google Shape;51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0600"/>
            <a:ext cx="4714875" cy="29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6594" y="1200600"/>
            <a:ext cx="4429131" cy="29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5"/>
          <p:cNvSpPr txBox="1"/>
          <p:nvPr/>
        </p:nvSpPr>
        <p:spPr>
          <a:xfrm>
            <a:off x="1497750" y="41057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Pas d’élasticité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  <p:sp>
        <p:nvSpPr>
          <p:cNvPr id="522" name="Google Shape;522;p55"/>
          <p:cNvSpPr txBox="1"/>
          <p:nvPr/>
        </p:nvSpPr>
        <p:spPr>
          <a:xfrm>
            <a:off x="5833250" y="4004875"/>
            <a:ext cx="28968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L’élasticité de sa vascularisation</a:t>
            </a:r>
            <a:endParaRPr sz="24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Google Shape;922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3941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106"/>
          <p:cNvSpPr txBox="1"/>
          <p:nvPr/>
        </p:nvSpPr>
        <p:spPr>
          <a:xfrm>
            <a:off x="3783750" y="974850"/>
            <a:ext cx="5192700" cy="3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300" b="1">
                <a:solidFill>
                  <a:schemeClr val="lt1"/>
                </a:solidFill>
                <a:latin typeface="Merienda"/>
                <a:ea typeface="Merienda"/>
                <a:cs typeface="Merienda"/>
                <a:sym typeface="Merienda"/>
              </a:rPr>
              <a:t>En fait mon exercice de lier génétique et spécialité parait superflu après vérification du questionnaire à remplir avant la visite médicale et concernant les antécédents familiaux…</a:t>
            </a:r>
            <a:endParaRPr sz="2300" b="1">
              <a:solidFill>
                <a:schemeClr val="lt1"/>
              </a:solidFill>
              <a:latin typeface="Merienda"/>
              <a:ea typeface="Merienda"/>
              <a:cs typeface="Merienda"/>
              <a:sym typeface="Merienda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928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7475" y="0"/>
            <a:ext cx="442651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07"/>
          <p:cNvSpPr txBox="1"/>
          <p:nvPr/>
        </p:nvSpPr>
        <p:spPr>
          <a:xfrm>
            <a:off x="0" y="1103250"/>
            <a:ext cx="4917000" cy="2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>
                <a:solidFill>
                  <a:srgbClr val="E69138"/>
                </a:solidFill>
                <a:latin typeface="Merienda Black"/>
                <a:ea typeface="Merienda Black"/>
                <a:cs typeface="Merienda Black"/>
                <a:sym typeface="Merienda Black"/>
              </a:rPr>
              <a:t>Merci de votre attention</a:t>
            </a:r>
            <a:endParaRPr sz="1300">
              <a:solidFill>
                <a:srgbClr val="E69138"/>
              </a:solidFill>
              <a:latin typeface="Merienda Black"/>
              <a:ea typeface="Merienda Black"/>
              <a:cs typeface="Merienda Black"/>
              <a:sym typeface="Merienda Black"/>
            </a:endParaRPr>
          </a:p>
        </p:txBody>
      </p:sp>
      <p:cxnSp>
        <p:nvCxnSpPr>
          <p:cNvPr id="930" name="Google Shape;930;p107"/>
          <p:cNvCxnSpPr/>
          <p:nvPr/>
        </p:nvCxnSpPr>
        <p:spPr>
          <a:xfrm rot="10800000" flipH="1">
            <a:off x="581350" y="817700"/>
            <a:ext cx="3724500" cy="29700"/>
          </a:xfrm>
          <a:prstGeom prst="straightConnector1">
            <a:avLst/>
          </a:prstGeom>
          <a:noFill/>
          <a:ln w="7620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2696</Words>
  <Application>Microsoft Macintosh PowerPoint</Application>
  <PresentationFormat>On-screen Show (16:9)</PresentationFormat>
  <Paragraphs>711</Paragraphs>
  <Slides>95</Slides>
  <Notes>95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3" baseType="lpstr">
      <vt:lpstr>Merienda Black</vt:lpstr>
      <vt:lpstr>Herculanum</vt:lpstr>
      <vt:lpstr>Arial</vt:lpstr>
      <vt:lpstr>Merienda ExtraBold</vt:lpstr>
      <vt:lpstr>Merienda</vt:lpstr>
      <vt:lpstr>Cavolini</vt:lpstr>
      <vt:lpstr>Baoli SC Regular</vt:lpstr>
      <vt:lpstr>Simple Light</vt:lpstr>
      <vt:lpstr>Les infections chroniques et la Génétique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infections chroniques et la Génétique</dc:title>
  <cp:lastModifiedBy>Cecile Jadin</cp:lastModifiedBy>
  <cp:revision>44</cp:revision>
  <dcterms:modified xsi:type="dcterms:W3CDTF">2024-06-25T14:45:38Z</dcterms:modified>
</cp:coreProperties>
</file>